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8" r:id="rId22"/>
    <p:sldId id="279" r:id="rId23"/>
    <p:sldId id="277" r:id="rId24"/>
    <p:sldId id="280" r:id="rId25"/>
    <p:sldId id="281" r:id="rId26"/>
    <p:sldId id="282" r:id="rId27"/>
    <p:sldId id="283" r:id="rId28"/>
    <p:sldId id="284" r:id="rId29"/>
    <p:sldId id="287" r:id="rId30"/>
    <p:sldId id="285" r:id="rId31"/>
    <p:sldId id="286" r:id="rId32"/>
    <p:sldId id="288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12/31/2022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12/31/2022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12/31/2022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12/31/2022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12/31/2022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12/31/2022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12/31/2022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12/31/2022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12/31/2022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12/31/2022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12/31/2022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12/31/2022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5.png"/><Relationship Id="rId5" Type="http://schemas.openxmlformats.org/officeDocument/2006/relationships/hyperlink" Target="https://www.jahaneshimi.com/16213/%d8%a2%d9%86%d8%aa%db%8c-%d8%a8%d8%a7%d8%af%db%8c/" TargetMode="External"/><Relationship Id="rId4" Type="http://schemas.openxmlformats.org/officeDocument/2006/relationships/hyperlink" Target="https://www.jahaneshimi.com/14207/%d8%b3%db%8c%d8%b3%d8%aa%d9%85-%d8%a7%db%8c%d9%85%d9%86%db%8c-%d8%a8%d8%af%d9%86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ma"/><Relationship Id="rId1" Type="http://schemas.microsoft.com/office/2007/relationships/media" Target="../media/media24.wma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ma"/><Relationship Id="rId1" Type="http://schemas.microsoft.com/office/2007/relationships/media" Target="../media/media25.wma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ma"/><Relationship Id="rId1" Type="http://schemas.microsoft.com/office/2007/relationships/media" Target="../media/media26.wma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ma"/><Relationship Id="rId1" Type="http://schemas.microsoft.com/office/2007/relationships/media" Target="../media/media27.wma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wma"/><Relationship Id="rId1" Type="http://schemas.microsoft.com/office/2007/relationships/media" Target="../media/media28.wma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wma"/><Relationship Id="rId1" Type="http://schemas.microsoft.com/office/2007/relationships/media" Target="../media/media29.wma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wma"/><Relationship Id="rId1" Type="http://schemas.microsoft.com/office/2007/relationships/media" Target="../media/media30.wma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wma"/><Relationship Id="rId1" Type="http://schemas.microsoft.com/office/2007/relationships/media" Target="../media/media31.wma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r"/>
            <a:r>
              <a:rPr lang="fa-IR" dirty="0" smtClean="0"/>
              <a:t>کنترل کیفی در آزمایشات سرولوژی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fa-IR" dirty="0" smtClean="0"/>
              <a:t>دکتر آناهیتا علیزاده</a:t>
            </a:r>
          </a:p>
          <a:p>
            <a:pPr algn="r"/>
            <a:r>
              <a:rPr lang="fa-IR" dirty="0" smtClean="0"/>
              <a:t>متخصص آسیب شناسی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335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/>
              <a:t>اختصاصیت حساسیت و دقت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2400" dirty="0"/>
              <a:t>اختصاصيت يک روش بايد با انتخاب </a:t>
            </a:r>
            <a:r>
              <a:rPr lang="fa-IR" sz="2400" dirty="0" smtClean="0"/>
              <a:t>نمونه های </a:t>
            </a:r>
            <a:r>
              <a:rPr lang="fa-IR" sz="2400" dirty="0"/>
              <a:t>منفی و </a:t>
            </a:r>
            <a:r>
              <a:rPr lang="fa-IR" sz="2400" dirty="0" smtClean="0"/>
              <a:t>نمونه های </a:t>
            </a:r>
            <a:r>
              <a:rPr lang="fa-IR" sz="2400" dirty="0"/>
              <a:t>حاوی موادی که توانايی تداخل در تست دارند، مورد ارزيابی قرار گيرد</a:t>
            </a:r>
            <a:r>
              <a:rPr lang="fa-IR" sz="2400" dirty="0" smtClean="0"/>
              <a:t>.</a:t>
            </a:r>
          </a:p>
          <a:p>
            <a:pPr algn="r" rtl="1"/>
            <a:r>
              <a:rPr lang="fa-IR" sz="2400" dirty="0" smtClean="0"/>
              <a:t> </a:t>
            </a:r>
            <a:r>
              <a:rPr lang="fa-IR" sz="2400" dirty="0"/>
              <a:t>حساسيت روش بايد با مقايسه با </a:t>
            </a:r>
            <a:r>
              <a:rPr lang="fa-IR" sz="2400" dirty="0" smtClean="0"/>
              <a:t>روش های </a:t>
            </a:r>
            <a:r>
              <a:rPr lang="fa-IR" sz="2400" dirty="0"/>
              <a:t>ديگر مورد ارزيابی قرار گيرد، اما بايد هدف از انجام تست هم در نظر گرفته شود</a:t>
            </a:r>
            <a:r>
              <a:rPr lang="fa-IR" sz="2400" dirty="0" smtClean="0"/>
              <a:t>.</a:t>
            </a:r>
          </a:p>
          <a:p>
            <a:pPr algn="r" rtl="1"/>
            <a:r>
              <a:rPr lang="fa-IR" sz="2400" dirty="0" smtClean="0"/>
              <a:t> به طورکلی </a:t>
            </a:r>
            <a:r>
              <a:rPr lang="fa-IR" sz="2400" dirty="0"/>
              <a:t>حساسيت يک تست تشخيصی نياز نيست در حد حساسيت يک تست غربالگری باشد</a:t>
            </a:r>
            <a:endParaRPr lang="en-US" sz="24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030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/>
              <a:t>اختصاصیت حساسیت و دقت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2400" dirty="0"/>
              <a:t>دقت يک روش کمی يا </a:t>
            </a:r>
            <a:r>
              <a:rPr lang="fa-IR" sz="2400" dirty="0" smtClean="0"/>
              <a:t>نيمه</a:t>
            </a:r>
            <a:r>
              <a:rPr lang="en-US" sz="2400" dirty="0" smtClean="0"/>
              <a:t> </a:t>
            </a:r>
            <a:r>
              <a:rPr lang="fa-IR" sz="2400" dirty="0" smtClean="0"/>
              <a:t>کمی </a:t>
            </a:r>
            <a:r>
              <a:rPr lang="fa-IR" sz="2400" dirty="0"/>
              <a:t>بايد با توجه </a:t>
            </a:r>
            <a:r>
              <a:rPr lang="fa-IR" sz="2400" dirty="0" smtClean="0"/>
              <a:t>به</a:t>
            </a:r>
            <a:r>
              <a:rPr lang="en-US" sz="2400" dirty="0" smtClean="0"/>
              <a:t> </a:t>
            </a:r>
            <a:r>
              <a:rPr lang="fa-IR" sz="2400" dirty="0" smtClean="0"/>
              <a:t>دقت </a:t>
            </a:r>
            <a:r>
              <a:rPr lang="fa-IR" sz="2400" dirty="0"/>
              <a:t>موردنياز برای </a:t>
            </a:r>
            <a:r>
              <a:rPr lang="fa-IR" sz="2400" b="1" dirty="0"/>
              <a:t>کاربرد بالينی نتايج آزمون</a:t>
            </a:r>
            <a:r>
              <a:rPr lang="fa-IR" sz="2400" dirty="0"/>
              <a:t>، مورد ارزيابی قرار گيرد</a:t>
            </a:r>
            <a:r>
              <a:rPr lang="fa-IR" sz="2400" dirty="0" smtClean="0"/>
              <a:t>.</a:t>
            </a:r>
            <a:endParaRPr lang="en-US" sz="2400" dirty="0" smtClean="0"/>
          </a:p>
          <a:p>
            <a:pPr algn="r" rtl="1"/>
            <a:r>
              <a:rPr lang="fa-IR" sz="2400" dirty="0" smtClean="0"/>
              <a:t> </a:t>
            </a:r>
            <a:r>
              <a:rPr lang="fa-IR" sz="2400" dirty="0"/>
              <a:t>فاکتورهای زيادی روی دقت تأثير میگذارند اما يکی از عوامل مؤثر در دقت که اغلب در آزمايشهای سرولوژيکی ناديده گرفته میشود، </a:t>
            </a:r>
            <a:r>
              <a:rPr lang="fa-IR" sz="2400" dirty="0">
                <a:solidFill>
                  <a:srgbClr val="FF0000"/>
                </a:solidFill>
              </a:rPr>
              <a:t>اندازه افزايش رقت </a:t>
            </a:r>
            <a:r>
              <a:rPr lang="fa-IR" sz="2400" dirty="0"/>
              <a:t>است</a:t>
            </a:r>
            <a:r>
              <a:rPr lang="fa-IR" sz="2400" dirty="0" smtClean="0"/>
              <a:t>.</a:t>
            </a:r>
            <a:endParaRPr lang="en-US" sz="2400" dirty="0" smtClean="0"/>
          </a:p>
          <a:p>
            <a:pPr algn="r" rtl="1"/>
            <a:r>
              <a:rPr lang="fa-IR" sz="2400" dirty="0" smtClean="0"/>
              <a:t> </a:t>
            </a:r>
            <a:r>
              <a:rPr lang="fa-IR" sz="2400" dirty="0"/>
              <a:t>اگر تمام متغيرهای ديگر ثابت باقی بمانند، دقت تستهای سرولوژيکی کاهش </a:t>
            </a:r>
            <a:r>
              <a:rPr lang="fa-IR" sz="2400" dirty="0" smtClean="0"/>
              <a:t>می</a:t>
            </a:r>
            <a:r>
              <a:rPr lang="en-US" sz="2400" dirty="0" smtClean="0"/>
              <a:t> </a:t>
            </a:r>
            <a:r>
              <a:rPr lang="fa-IR" sz="2400" dirty="0" smtClean="0"/>
              <a:t>يابد</a:t>
            </a:r>
            <a:r>
              <a:rPr lang="fa-IR" sz="2400" dirty="0"/>
              <a:t>، زيرا افزايش ميزان رقت در آنها افزايش </a:t>
            </a:r>
            <a:r>
              <a:rPr lang="fa-IR" sz="2400" dirty="0" smtClean="0"/>
              <a:t>می</a:t>
            </a:r>
            <a:r>
              <a:rPr lang="en-US" sz="2400" dirty="0" smtClean="0"/>
              <a:t> </a:t>
            </a:r>
            <a:r>
              <a:rPr lang="fa-IR" sz="2400" dirty="0" smtClean="0"/>
              <a:t>يابد</a:t>
            </a:r>
            <a:r>
              <a:rPr lang="fa-IR" sz="2400" dirty="0"/>
              <a:t>؛ </a:t>
            </a:r>
            <a:r>
              <a:rPr lang="fa-IR" sz="2400" dirty="0" smtClean="0"/>
              <a:t>به عنوان </a:t>
            </a:r>
            <a:r>
              <a:rPr lang="fa-IR" sz="2400" dirty="0"/>
              <a:t>مثال، بايد انتظار داشت که يک تست با ضريب رقت 4 دقت کمتری از يک تست با رقت 2 داشته باشد. </a:t>
            </a:r>
            <a:endParaRPr lang="en-US" sz="24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1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/>
              <a:t>اختصاصیت حساسیت و دقت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sz="2400" dirty="0"/>
              <a:t>يک تست با حداکثر حساسيت برای تشخيص يک بيماری جدی مطلوب است</a:t>
            </a:r>
            <a:r>
              <a:rPr lang="fa-IR" sz="2400" dirty="0" smtClean="0"/>
              <a:t>.</a:t>
            </a:r>
            <a:endParaRPr lang="en-US" sz="2400" dirty="0" smtClean="0"/>
          </a:p>
          <a:p>
            <a:pPr algn="r" rtl="1"/>
            <a:r>
              <a:rPr lang="fa-IR" sz="2400" dirty="0" smtClean="0"/>
              <a:t> </a:t>
            </a:r>
            <a:r>
              <a:rPr lang="fa-IR" sz="2400" dirty="0"/>
              <a:t>تشخيص بايد با حداکثر جديت، زمانی که بيماری قابل درمان است و نتايج مثبت کاذب منجر به مشکلات جدی </a:t>
            </a:r>
            <a:r>
              <a:rPr lang="fa-IR" sz="2400" dirty="0" smtClean="0"/>
              <a:t>نمیشود</a:t>
            </a:r>
            <a:r>
              <a:rPr lang="fa-IR" sz="2400" dirty="0"/>
              <a:t>، انجام شود</a:t>
            </a:r>
            <a:r>
              <a:rPr lang="fa-IR" sz="2400" dirty="0" smtClean="0"/>
              <a:t>.</a:t>
            </a:r>
            <a:endParaRPr lang="en-US" sz="2400" dirty="0" smtClean="0"/>
          </a:p>
          <a:p>
            <a:pPr algn="r" rtl="1"/>
            <a:r>
              <a:rPr lang="fa-IR" sz="2400" dirty="0" smtClean="0"/>
              <a:t>يک </a:t>
            </a:r>
            <a:r>
              <a:rPr lang="fa-IR" sz="2400" dirty="0"/>
              <a:t>تست با حداکثر اختصاصيت، زمانی مطلوب است که يک بيماری جدی است ولی قابل درمان نيست. علم به عدم وجود بيماری، دارای ارزش بهداشتی و روانشناختی است و نتايج مثبت کاذب میتواند </a:t>
            </a:r>
            <a:r>
              <a:rPr lang="fa-IR" sz="2400" dirty="0" smtClean="0"/>
              <a:t>زمينه</a:t>
            </a:r>
            <a:r>
              <a:rPr lang="en-US" sz="2400" dirty="0" smtClean="0"/>
              <a:t> </a:t>
            </a:r>
            <a:r>
              <a:rPr lang="fa-IR" sz="2400" dirty="0" smtClean="0"/>
              <a:t>ساز </a:t>
            </a:r>
            <a:r>
              <a:rPr lang="fa-IR" sz="2400" dirty="0"/>
              <a:t>مشکلات اساسی باشد</a:t>
            </a:r>
            <a:r>
              <a:rPr lang="fa-IR" sz="2400" dirty="0" smtClean="0"/>
              <a:t>.</a:t>
            </a:r>
            <a:endParaRPr lang="en-US" sz="2400" dirty="0" smtClean="0"/>
          </a:p>
          <a:p>
            <a:pPr algn="r" rtl="1"/>
            <a:r>
              <a:rPr lang="fa-IR" sz="2400" dirty="0" smtClean="0"/>
              <a:t> </a:t>
            </a:r>
            <a:r>
              <a:rPr lang="fa-IR" sz="2400" b="1" dirty="0"/>
              <a:t>ارزش پيشگويی بالای</a:t>
            </a:r>
            <a:r>
              <a:rPr lang="fa-IR" sz="2400" dirty="0"/>
              <a:t> يک نتيجه مثبت تست، وقتیکه درمان مثبت کاذب ممکن است با عواقب جدی همراه باشد، ارزشمند است</a:t>
            </a:r>
            <a:r>
              <a:rPr lang="fa-IR" dirty="0"/>
              <a:t>. 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74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5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/>
              <a:t>جمع</a:t>
            </a:r>
            <a:r>
              <a:rPr lang="en-US" dirty="0" smtClean="0"/>
              <a:t> </a:t>
            </a:r>
            <a:r>
              <a:rPr lang="fa-IR" dirty="0" smtClean="0"/>
              <a:t>آوری نمونه</a:t>
            </a:r>
            <a:r>
              <a:rPr lang="en-US" dirty="0" smtClean="0"/>
              <a:t> </a:t>
            </a:r>
            <a:r>
              <a:rPr lang="fa-IR" dirty="0" smtClean="0"/>
              <a:t>ها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2400" dirty="0"/>
              <a:t>بايد يک سيستم مشخص برای درخواست منظم و کارآمد </a:t>
            </a:r>
            <a:r>
              <a:rPr lang="fa-IR" sz="2400" dirty="0" smtClean="0"/>
              <a:t>تست</a:t>
            </a:r>
            <a:r>
              <a:rPr lang="en-US" sz="2400" dirty="0" smtClean="0"/>
              <a:t> </a:t>
            </a:r>
            <a:r>
              <a:rPr lang="fa-IR" sz="2400" dirty="0" smtClean="0"/>
              <a:t>ها</a:t>
            </a:r>
            <a:r>
              <a:rPr lang="fa-IR" sz="2400" dirty="0"/>
              <a:t>، </a:t>
            </a:r>
            <a:r>
              <a:rPr lang="fa-IR" sz="2400" dirty="0" smtClean="0"/>
              <a:t>جمع</a:t>
            </a:r>
            <a:r>
              <a:rPr lang="en-US" sz="2400" dirty="0" smtClean="0"/>
              <a:t> </a:t>
            </a:r>
            <a:r>
              <a:rPr lang="fa-IR" sz="2400" dirty="0" smtClean="0"/>
              <a:t>آوری </a:t>
            </a:r>
            <a:r>
              <a:rPr lang="fa-IR" sz="2400" dirty="0"/>
              <a:t>و شناسايی </a:t>
            </a:r>
            <a:r>
              <a:rPr lang="fa-IR" sz="2400" dirty="0" smtClean="0"/>
              <a:t>نمونه</a:t>
            </a:r>
            <a:r>
              <a:rPr lang="en-US" sz="2400" dirty="0" smtClean="0"/>
              <a:t> </a:t>
            </a:r>
            <a:r>
              <a:rPr lang="fa-IR" sz="2400" dirty="0" smtClean="0"/>
              <a:t>ها</a:t>
            </a:r>
            <a:r>
              <a:rPr lang="fa-IR" sz="2400" dirty="0"/>
              <a:t>، انتقال، </a:t>
            </a:r>
            <a:r>
              <a:rPr lang="fa-IR" sz="2400" dirty="0" smtClean="0"/>
              <a:t>آماده</a:t>
            </a:r>
            <a:r>
              <a:rPr lang="en-US" sz="2400" dirty="0" smtClean="0"/>
              <a:t> </a:t>
            </a:r>
            <a:r>
              <a:rPr lang="fa-IR" sz="2400" dirty="0" smtClean="0"/>
              <a:t>سازی </a:t>
            </a:r>
            <a:r>
              <a:rPr lang="fa-IR" sz="2400" dirty="0"/>
              <a:t>و نگهداری </a:t>
            </a:r>
            <a:r>
              <a:rPr lang="fa-IR" sz="2400" dirty="0" smtClean="0"/>
              <a:t>نمونه</a:t>
            </a:r>
            <a:r>
              <a:rPr lang="en-US" sz="2400" dirty="0" smtClean="0"/>
              <a:t> </a:t>
            </a:r>
            <a:r>
              <a:rPr lang="fa-IR" sz="2400" dirty="0" smtClean="0"/>
              <a:t>ها </a:t>
            </a:r>
            <a:r>
              <a:rPr lang="fa-IR" sz="2400" dirty="0"/>
              <a:t>وجود داشته باشد. </a:t>
            </a:r>
            <a:endParaRPr lang="en-US" sz="2400" dirty="0" smtClean="0"/>
          </a:p>
          <a:p>
            <a:pPr algn="r" rtl="1"/>
            <a:r>
              <a:rPr lang="fa-IR" sz="2400" b="1" dirty="0" smtClean="0"/>
              <a:t>هيچ </a:t>
            </a:r>
            <a:r>
              <a:rPr lang="fa-IR" sz="2400" b="1" dirty="0"/>
              <a:t>چيز به اندازه داشتن ميزان کافی از يک نمونه مناسب مهم نيست</a:t>
            </a:r>
            <a:r>
              <a:rPr lang="fa-IR" sz="2400" dirty="0"/>
              <a:t>؛ اگر </a:t>
            </a:r>
            <a:r>
              <a:rPr lang="fa-IR" sz="2400" dirty="0" smtClean="0"/>
              <a:t>نمونه</a:t>
            </a:r>
            <a:r>
              <a:rPr lang="en-US" sz="2400" dirty="0" smtClean="0"/>
              <a:t> </a:t>
            </a:r>
            <a:r>
              <a:rPr lang="fa-IR" sz="2400" dirty="0" smtClean="0"/>
              <a:t>ها به</a:t>
            </a:r>
            <a:r>
              <a:rPr lang="en-US" sz="2400" dirty="0" smtClean="0"/>
              <a:t> </a:t>
            </a:r>
            <a:r>
              <a:rPr lang="fa-IR" sz="2400" dirty="0" smtClean="0"/>
              <a:t>درستی جمع</a:t>
            </a:r>
            <a:r>
              <a:rPr lang="en-US" sz="2400" dirty="0" smtClean="0"/>
              <a:t> </a:t>
            </a:r>
            <a:r>
              <a:rPr lang="fa-IR" sz="2400" dirty="0" smtClean="0"/>
              <a:t>آوری</a:t>
            </a:r>
            <a:r>
              <a:rPr lang="fa-IR" sz="2400" dirty="0"/>
              <a:t>، </a:t>
            </a:r>
            <a:r>
              <a:rPr lang="fa-IR" sz="2400" dirty="0" smtClean="0"/>
              <a:t>برچسب</a:t>
            </a:r>
            <a:r>
              <a:rPr lang="en-US" sz="2400" dirty="0" smtClean="0"/>
              <a:t> </a:t>
            </a:r>
            <a:r>
              <a:rPr lang="fa-IR" sz="2400" dirty="0" smtClean="0"/>
              <a:t>گذاری </a:t>
            </a:r>
            <a:r>
              <a:rPr lang="fa-IR" sz="2400" dirty="0"/>
              <a:t>و حمل نشوند، آزمايشگاه ضرر بيشتری از انجام تست خواهد ديد. </a:t>
            </a:r>
            <a:endParaRPr lang="en-US" sz="2400" dirty="0" smtClean="0"/>
          </a:p>
          <a:p>
            <a:pPr algn="r" rtl="1"/>
            <a:r>
              <a:rPr lang="fa-IR" sz="2400" dirty="0" smtClean="0"/>
              <a:t>نمونه</a:t>
            </a:r>
            <a:r>
              <a:rPr lang="en-US" sz="2400" dirty="0" smtClean="0"/>
              <a:t> </a:t>
            </a:r>
            <a:r>
              <a:rPr lang="fa-IR" sz="2400" dirty="0" smtClean="0"/>
              <a:t>های </a:t>
            </a:r>
            <a:r>
              <a:rPr lang="fa-IR" sz="2400" dirty="0"/>
              <a:t>هموليز و ليپميک برای مطالعات سرولوژيک مناسب نيستند</a:t>
            </a:r>
            <a:r>
              <a:rPr lang="fa-IR" sz="2400" dirty="0" smtClean="0"/>
              <a:t>.</a:t>
            </a:r>
            <a:endParaRPr lang="en-US" sz="2400" dirty="0" smtClean="0"/>
          </a:p>
          <a:p>
            <a:pPr algn="r" rtl="1"/>
            <a:r>
              <a:rPr lang="fa-IR" sz="2400" dirty="0" smtClean="0"/>
              <a:t> </a:t>
            </a:r>
            <a:r>
              <a:rPr lang="fa-IR" sz="2400" dirty="0"/>
              <a:t>در صورت وجود ذرات در سرم و يا خارج از آن بايستی ابتدا سرم فيلتر و يا سانتريفيوژ شود </a:t>
            </a:r>
            <a:endParaRPr lang="en-US" sz="24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484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/>
              <a:t>سرم </a:t>
            </a:r>
            <a:r>
              <a:rPr lang="fa-IR" dirty="0"/>
              <a:t>کنترل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2400" dirty="0"/>
              <a:t>اکثر </a:t>
            </a:r>
            <a:r>
              <a:rPr lang="fa-IR" sz="2400" dirty="0" smtClean="0"/>
              <a:t>کنترل</a:t>
            </a:r>
            <a:r>
              <a:rPr lang="en-US" sz="2400" dirty="0" smtClean="0"/>
              <a:t> </a:t>
            </a:r>
            <a:r>
              <a:rPr lang="fa-IR" sz="2400" dirty="0" smtClean="0"/>
              <a:t>ها به</a:t>
            </a:r>
            <a:r>
              <a:rPr lang="en-US" sz="2400" dirty="0" smtClean="0"/>
              <a:t> </a:t>
            </a:r>
            <a:r>
              <a:rPr lang="fa-IR" sz="2400" dirty="0" smtClean="0"/>
              <a:t>صورت </a:t>
            </a:r>
            <a:r>
              <a:rPr lang="fa-IR" sz="2400" dirty="0"/>
              <a:t>تجاری در دسترس هستند. </a:t>
            </a:r>
            <a:endParaRPr lang="en-US" sz="2400" dirty="0" smtClean="0"/>
          </a:p>
          <a:p>
            <a:pPr algn="r" rtl="1"/>
            <a:r>
              <a:rPr lang="fa-IR" sz="2400" dirty="0" smtClean="0"/>
              <a:t>به</a:t>
            </a:r>
            <a:r>
              <a:rPr lang="en-US" sz="2400" dirty="0" smtClean="0"/>
              <a:t> </a:t>
            </a:r>
            <a:r>
              <a:rPr lang="fa-IR" sz="2400" dirty="0" smtClean="0"/>
              <a:t>طورکلی </a:t>
            </a:r>
            <a:r>
              <a:rPr lang="fa-IR" sz="2400" dirty="0"/>
              <a:t>در اکثر </a:t>
            </a:r>
            <a:r>
              <a:rPr lang="fa-IR" sz="2400" dirty="0" smtClean="0"/>
              <a:t>کيت</a:t>
            </a:r>
            <a:r>
              <a:rPr lang="en-US" sz="2400" dirty="0" smtClean="0"/>
              <a:t> </a:t>
            </a:r>
            <a:r>
              <a:rPr lang="fa-IR" sz="2400" dirty="0" smtClean="0"/>
              <a:t>ها </a:t>
            </a:r>
            <a:r>
              <a:rPr lang="fa-IR" sz="2400" dirty="0"/>
              <a:t>حجم کمی از کنترل وجود دارد که فقط برای همان کيت استفاده میگردد</a:t>
            </a:r>
            <a:r>
              <a:rPr lang="fa-IR" sz="2400" dirty="0" smtClean="0"/>
              <a:t>.</a:t>
            </a:r>
            <a:endParaRPr lang="en-US" sz="2400" dirty="0" smtClean="0"/>
          </a:p>
          <a:p>
            <a:pPr algn="r" rtl="1"/>
            <a:r>
              <a:rPr lang="fa-IR" sz="2400" dirty="0" smtClean="0"/>
              <a:t> </a:t>
            </a:r>
            <a:r>
              <a:rPr lang="fa-IR" sz="2400" dirty="0"/>
              <a:t>ميزان کمی از کنترلهای تجاری در حجم بيشتر در دسترس هستند. </a:t>
            </a:r>
            <a:endParaRPr lang="en-US" sz="24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02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/>
              <a:t>آماده</a:t>
            </a:r>
            <a:r>
              <a:rPr lang="en-US" dirty="0" smtClean="0"/>
              <a:t> </a:t>
            </a:r>
            <a:r>
              <a:rPr lang="fa-IR" dirty="0" smtClean="0"/>
              <a:t>سازی </a:t>
            </a:r>
            <a:r>
              <a:rPr lang="fa-IR" dirty="0"/>
              <a:t>کنترل: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2400" dirty="0"/>
              <a:t>برای جلوگيری از خراب شدن کنترل، بايد آن را در شرايط استريل نگهداری نمود</a:t>
            </a:r>
            <a:r>
              <a:rPr lang="fa-IR" sz="2400" dirty="0" smtClean="0"/>
              <a:t>.</a:t>
            </a:r>
            <a:endParaRPr lang="en-US" sz="2400" dirty="0" smtClean="0"/>
          </a:p>
          <a:p>
            <a:pPr algn="r" rtl="1"/>
            <a:r>
              <a:rPr lang="fa-IR" sz="2400" dirty="0"/>
              <a:t> سرم </a:t>
            </a:r>
            <a:r>
              <a:rPr lang="fa-IR" sz="2400" dirty="0" smtClean="0"/>
              <a:t>کنترل</a:t>
            </a:r>
            <a:r>
              <a:rPr lang="en-US" sz="2400" dirty="0" smtClean="0"/>
              <a:t> </a:t>
            </a:r>
            <a:r>
              <a:rPr lang="fa-IR" sz="2400" dirty="0" smtClean="0"/>
              <a:t>ها </a:t>
            </a:r>
            <a:r>
              <a:rPr lang="fa-IR" sz="2400" dirty="0"/>
              <a:t>بايد با مقايسه با مواد مرجع </a:t>
            </a:r>
            <a:r>
              <a:rPr lang="fa-IR" sz="2400" dirty="0" smtClean="0"/>
              <a:t>بين</a:t>
            </a:r>
            <a:r>
              <a:rPr lang="en-US" sz="2400" dirty="0" smtClean="0"/>
              <a:t> </a:t>
            </a:r>
            <a:r>
              <a:rPr lang="fa-IR" sz="2400" dirty="0" smtClean="0"/>
              <a:t>المللی </a:t>
            </a:r>
            <a:r>
              <a:rPr lang="fa-IR" sz="2400" dirty="0"/>
              <a:t>استاندارد گردند. </a:t>
            </a:r>
            <a:r>
              <a:rPr lang="fa-IR" sz="2400" dirty="0" smtClean="0"/>
              <a:t>کنترل</a:t>
            </a:r>
            <a:r>
              <a:rPr lang="en-US" sz="2400" dirty="0" smtClean="0"/>
              <a:t> </a:t>
            </a:r>
            <a:r>
              <a:rPr lang="fa-IR" sz="2400" dirty="0" smtClean="0"/>
              <a:t>ها </a:t>
            </a:r>
            <a:r>
              <a:rPr lang="fa-IR" sz="2400" dirty="0"/>
              <a:t>بايد در حجم کم فريز شوند و از ذوب و انجماد مکرر آنها جلوگيری شود.</a:t>
            </a:r>
            <a:endParaRPr lang="en-US" sz="2400" dirty="0" smtClean="0"/>
          </a:p>
          <a:p>
            <a:pPr algn="r" rtl="1"/>
            <a:r>
              <a:rPr lang="fa-IR" sz="2400" dirty="0" smtClean="0"/>
              <a:t>بطورکلی </a:t>
            </a:r>
            <a:r>
              <a:rPr lang="fa-IR" sz="2400" dirty="0"/>
              <a:t>در هر دستورالعمل کاری بايد کنترل نرمال (کنترل منفی)، يک کنترل مثبت قوی و يک کنترل در غلظت بحرانی ( </a:t>
            </a:r>
            <a:r>
              <a:rPr lang="en-US" sz="2400" dirty="0" smtClean="0"/>
              <a:t>(borderline </a:t>
            </a:r>
            <a:r>
              <a:rPr lang="en-US" sz="2400" dirty="0"/>
              <a:t>positive </a:t>
            </a:r>
            <a:r>
              <a:rPr lang="fa-IR" sz="2400" dirty="0" smtClean="0"/>
              <a:t>وجود </a:t>
            </a:r>
            <a:r>
              <a:rPr lang="fa-IR" sz="2400" dirty="0"/>
              <a:t>داشته باشد. برای بعضی از تستها کنترل </a:t>
            </a:r>
            <a:r>
              <a:rPr lang="en-US" sz="2400" dirty="0"/>
              <a:t>low </a:t>
            </a:r>
            <a:r>
              <a:rPr lang="fa-IR" sz="2400" dirty="0"/>
              <a:t>هم وجود دارد</a:t>
            </a:r>
            <a:r>
              <a:rPr lang="fa-IR" sz="2400" dirty="0" smtClean="0"/>
              <a:t>.</a:t>
            </a:r>
            <a:endParaRPr lang="en-US" sz="2400" dirty="0" smtClean="0"/>
          </a:p>
          <a:p>
            <a:pPr algn="r" rtl="1"/>
            <a:r>
              <a:rPr lang="fa-IR" sz="2400" dirty="0" smtClean="0"/>
              <a:t> </a:t>
            </a:r>
            <a:r>
              <a:rPr lang="fa-IR" sz="2400" dirty="0"/>
              <a:t>از </a:t>
            </a:r>
            <a:r>
              <a:rPr lang="fa-IR" sz="2400" dirty="0" smtClean="0"/>
              <a:t>کنترل</a:t>
            </a:r>
            <a:r>
              <a:rPr lang="en-US" sz="2400" dirty="0" smtClean="0"/>
              <a:t> </a:t>
            </a:r>
            <a:r>
              <a:rPr lang="fa-IR" sz="2400" dirty="0" smtClean="0"/>
              <a:t>های </a:t>
            </a:r>
            <a:r>
              <a:rPr lang="fa-IR" sz="2400" dirty="0"/>
              <a:t>هر کيت بايد برای همان کيت استفاده نمود</a:t>
            </a:r>
            <a:r>
              <a:rPr lang="fa-IR" sz="2400" dirty="0" smtClean="0"/>
              <a:t>.</a:t>
            </a:r>
            <a:endParaRPr lang="en-US" sz="2400" dirty="0" smtClean="0"/>
          </a:p>
          <a:p>
            <a:pPr algn="r" rtl="1"/>
            <a:r>
              <a:rPr lang="fa-IR" sz="2400" dirty="0" smtClean="0"/>
              <a:t>علاوه </a:t>
            </a:r>
            <a:r>
              <a:rPr lang="fa-IR" sz="2400" dirty="0"/>
              <a:t>بر </a:t>
            </a:r>
            <a:r>
              <a:rPr lang="fa-IR" sz="2400" dirty="0" smtClean="0"/>
              <a:t>کنترل</a:t>
            </a:r>
            <a:r>
              <a:rPr lang="en-US" sz="2400" dirty="0" smtClean="0"/>
              <a:t> </a:t>
            </a:r>
            <a:r>
              <a:rPr lang="fa-IR" sz="2400" dirty="0" smtClean="0"/>
              <a:t>های </a:t>
            </a:r>
            <a:r>
              <a:rPr lang="fa-IR" sz="2400" dirty="0"/>
              <a:t>داخلی کيت، از يک کنترل خارجی جهت بررسی کيفيت </a:t>
            </a:r>
            <a:r>
              <a:rPr lang="fa-IR" sz="2400" dirty="0" smtClean="0"/>
              <a:t>کيت</a:t>
            </a:r>
            <a:r>
              <a:rPr lang="en-US" sz="2400" dirty="0" smtClean="0"/>
              <a:t> </a:t>
            </a:r>
            <a:r>
              <a:rPr lang="fa-IR" sz="2400" dirty="0" smtClean="0"/>
              <a:t>های </a:t>
            </a:r>
            <a:r>
              <a:rPr lang="fa-IR" sz="2400" dirty="0"/>
              <a:t>مختلف با شماره سریال متفاوت استفاده گردد. </a:t>
            </a:r>
            <a:endParaRPr lang="en-US" sz="2400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19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0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/>
              <a:t>معرف ها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279650" y="2936875"/>
            <a:ext cx="7639050" cy="241935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04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/>
              <a:t>معرف ها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2400" dirty="0" smtClean="0"/>
              <a:t>معرف</a:t>
            </a:r>
            <a:r>
              <a:rPr lang="en-US" sz="2400" dirty="0" smtClean="0"/>
              <a:t> </a:t>
            </a:r>
            <a:r>
              <a:rPr lang="fa-IR" sz="2400" dirty="0" smtClean="0"/>
              <a:t>های </a:t>
            </a:r>
            <a:r>
              <a:rPr lang="fa-IR" sz="2400" dirty="0"/>
              <a:t>باکيفيت برای انجام آزمايش باکيفيت ضروری است</a:t>
            </a:r>
            <a:r>
              <a:rPr lang="fa-IR" sz="2400" dirty="0" smtClean="0"/>
              <a:t>.</a:t>
            </a:r>
            <a:endParaRPr lang="en-US" sz="2400" dirty="0" smtClean="0"/>
          </a:p>
          <a:p>
            <a:pPr algn="r" rtl="1"/>
            <a:r>
              <a:rPr lang="fa-IR" sz="2400" dirty="0" smtClean="0"/>
              <a:t> چون معرف ها </a:t>
            </a:r>
            <a:r>
              <a:rPr lang="fa-IR" sz="2400" dirty="0"/>
              <a:t>در تغيير جواب </a:t>
            </a:r>
            <a:r>
              <a:rPr lang="fa-IR" sz="2400" dirty="0" smtClean="0"/>
              <a:t>تست ها </a:t>
            </a:r>
            <a:r>
              <a:rPr lang="fa-IR" sz="2400" dirty="0"/>
              <a:t>تأثير گذارند، بايد هر تغيير در معرف، </a:t>
            </a:r>
            <a:r>
              <a:rPr lang="fa-IR" sz="2400" dirty="0" smtClean="0"/>
              <a:t>به دقت </a:t>
            </a:r>
            <a:r>
              <a:rPr lang="fa-IR" sz="2400" dirty="0"/>
              <a:t>مستند گردد</a:t>
            </a:r>
            <a:r>
              <a:rPr lang="fa-IR" sz="2400" dirty="0" smtClean="0"/>
              <a:t>.</a:t>
            </a:r>
            <a:endParaRPr lang="en-US" sz="2400" dirty="0" smtClean="0"/>
          </a:p>
          <a:p>
            <a:pPr algn="r" rtl="1"/>
            <a:r>
              <a:rPr lang="fa-IR" sz="2400" dirty="0" smtClean="0"/>
              <a:t> </a:t>
            </a:r>
            <a:r>
              <a:rPr lang="fa-IR" sz="2400" dirty="0"/>
              <a:t>همه </a:t>
            </a:r>
            <a:r>
              <a:rPr lang="fa-IR" sz="2400" dirty="0" smtClean="0"/>
              <a:t>معرف های </a:t>
            </a:r>
            <a:r>
              <a:rPr lang="fa-IR" sz="2400" dirty="0"/>
              <a:t>جديد در کنار </a:t>
            </a:r>
            <a:r>
              <a:rPr lang="fa-IR" sz="2400" dirty="0" smtClean="0"/>
              <a:t>معرف های </a:t>
            </a:r>
            <a:r>
              <a:rPr lang="fa-IR" sz="2400" dirty="0"/>
              <a:t>قديم و با حضور سرم </a:t>
            </a:r>
            <a:r>
              <a:rPr lang="fa-IR" sz="2400" dirty="0" smtClean="0"/>
              <a:t>کنترل های </a:t>
            </a:r>
            <a:r>
              <a:rPr lang="fa-IR" sz="2400" dirty="0"/>
              <a:t>متفاوت بايد بررسی شوند و در صورت تضمين عملکرد، استفاده گردند</a:t>
            </a:r>
            <a:r>
              <a:rPr lang="fa-IR" sz="2400" dirty="0" smtClean="0"/>
              <a:t>.</a:t>
            </a:r>
          </a:p>
          <a:p>
            <a:pPr algn="r" rtl="1"/>
            <a:r>
              <a:rPr lang="fa-IR" sz="2400" dirty="0" smtClean="0"/>
              <a:t> </a:t>
            </a:r>
            <a:r>
              <a:rPr lang="fa-IR" sz="2400" dirty="0"/>
              <a:t>نتايج حاصل، نشانگر حساسيت و اختصاصيت معرف جديد </a:t>
            </a:r>
            <a:r>
              <a:rPr lang="fa-IR" sz="2400" dirty="0" smtClean="0"/>
              <a:t>است</a:t>
            </a:r>
            <a:r>
              <a:rPr lang="fa-IR" sz="2400" dirty="0"/>
              <a:t>. </a:t>
            </a:r>
            <a:endParaRPr lang="fa-IR" sz="2400" dirty="0" smtClean="0"/>
          </a:p>
          <a:p>
            <a:pPr algn="r" rtl="1"/>
            <a:r>
              <a:rPr lang="fa-IR" sz="2400" dirty="0" smtClean="0"/>
              <a:t>معرف ها </a:t>
            </a:r>
            <a:r>
              <a:rPr lang="fa-IR" sz="2400" dirty="0"/>
              <a:t>بايد دارای برچسب واضح باشند و برچسب بايد حاوی نام معرف، خطرات، شيوه نگهداری، نحوه </a:t>
            </a:r>
            <a:r>
              <a:rPr lang="fa-IR" sz="2400" dirty="0" smtClean="0"/>
              <a:t>آماده سازی </a:t>
            </a:r>
            <a:r>
              <a:rPr lang="fa-IR" sz="2400" dirty="0"/>
              <a:t>و تاريخ انقضای معرف باشد.</a:t>
            </a:r>
            <a:endParaRPr lang="en-US" sz="24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543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/>
              <a:t>معرف ها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sz="2400" b="1" dirty="0" smtClean="0"/>
              <a:t>نکات لازم </a:t>
            </a:r>
            <a:r>
              <a:rPr lang="fa-IR" sz="2400" b="1" dirty="0"/>
              <a:t>در </a:t>
            </a:r>
            <a:r>
              <a:rPr lang="fa-IR" sz="2400" b="1" dirty="0" smtClean="0"/>
              <a:t>بکارگيری معرف ها :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dirty="0" smtClean="0"/>
              <a:t> </a:t>
            </a:r>
            <a:r>
              <a:rPr lang="fa-IR" dirty="0"/>
              <a:t>شرايط نگهداری و استفاده از کيت مطابق با دستورالعمل همراه و مندرجات روی جعبه رعايت گردد</a:t>
            </a:r>
            <a:r>
              <a:rPr lang="fa-IR" dirty="0" smtClean="0"/>
              <a:t>.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dirty="0" smtClean="0"/>
              <a:t> </a:t>
            </a:r>
            <a:r>
              <a:rPr lang="fa-IR" dirty="0"/>
              <a:t>در موارد اتوآگلوتيناسيون بايستی از مصرف </a:t>
            </a:r>
            <a:r>
              <a:rPr lang="fa-IR" dirty="0" smtClean="0"/>
              <a:t>آنتی ژن </a:t>
            </a:r>
            <a:r>
              <a:rPr lang="fa-IR" dirty="0"/>
              <a:t>خودداری گردد. </a:t>
            </a:r>
            <a:endParaRPr lang="fa-IR" dirty="0" smtClean="0"/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dirty="0" smtClean="0"/>
              <a:t> </a:t>
            </a:r>
            <a:r>
              <a:rPr lang="fa-IR" dirty="0"/>
              <a:t>محلولهای </a:t>
            </a:r>
            <a:r>
              <a:rPr lang="fa-IR" dirty="0" smtClean="0"/>
              <a:t>آنتی ژن </a:t>
            </a:r>
            <a:r>
              <a:rPr lang="fa-IR" dirty="0"/>
              <a:t>دارای مواد ضدميکروبی مانند فنل و يا فرمالين میباشد و هميشه بايد </a:t>
            </a:r>
            <a:r>
              <a:rPr lang="fa-IR" dirty="0" smtClean="0"/>
              <a:t>شيشه های </a:t>
            </a:r>
            <a:r>
              <a:rPr lang="fa-IR" dirty="0"/>
              <a:t>محتوی </a:t>
            </a:r>
            <a:r>
              <a:rPr lang="fa-IR" dirty="0" smtClean="0"/>
              <a:t>آنتی ژن </a:t>
            </a:r>
            <a:r>
              <a:rPr lang="fa-IR" dirty="0"/>
              <a:t>در يخچال 8-2 درجه نگهداری و هرگز نبايد دچار </a:t>
            </a:r>
            <a:r>
              <a:rPr lang="fa-IR" dirty="0" smtClean="0"/>
              <a:t>يخ زدگی </a:t>
            </a:r>
            <a:r>
              <a:rPr lang="fa-IR" dirty="0"/>
              <a:t>شود. </a:t>
            </a:r>
            <a:endParaRPr lang="fa-IR" dirty="0" smtClean="0"/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dirty="0" smtClean="0"/>
              <a:t> آنتی ژن </a:t>
            </a:r>
            <a:r>
              <a:rPr lang="fa-IR" dirty="0"/>
              <a:t>در صورت </a:t>
            </a:r>
            <a:r>
              <a:rPr lang="fa-IR" dirty="0" smtClean="0"/>
              <a:t>يخ زدگی </a:t>
            </a:r>
            <a:r>
              <a:rPr lang="fa-IR" dirty="0"/>
              <a:t>نبايستی استفاده شود. </a:t>
            </a:r>
            <a:endParaRPr lang="fa-IR" dirty="0" smtClean="0"/>
          </a:p>
          <a:p>
            <a:pPr algn="r" rtl="1">
              <a:buFont typeface="Wingdings" panose="05000000000000000000" pitchFamily="2" charset="2"/>
              <a:buChar char="ü"/>
            </a:pPr>
            <a:r>
              <a:rPr lang="fa-IR" dirty="0" smtClean="0"/>
              <a:t> </a:t>
            </a:r>
            <a:r>
              <a:rPr lang="fa-IR" dirty="0"/>
              <a:t>قبل از انجام آزمايش بايد </a:t>
            </a:r>
            <a:r>
              <a:rPr lang="fa-IR" dirty="0" smtClean="0"/>
              <a:t>شيشه های </a:t>
            </a:r>
            <a:r>
              <a:rPr lang="fa-IR" dirty="0"/>
              <a:t>محتوی </a:t>
            </a:r>
            <a:r>
              <a:rPr lang="fa-IR" dirty="0" smtClean="0"/>
              <a:t>آنتی ژن </a:t>
            </a:r>
            <a:r>
              <a:rPr lang="fa-IR" dirty="0"/>
              <a:t>به درجه حرارت اتاق رسيده و سپس استفاده شود.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19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5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/>
              <a:t>ابزار و تجهيزات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 </a:t>
            </a:r>
            <a:r>
              <a:rPr lang="fa-IR" sz="2400" dirty="0"/>
              <a:t>ظروف </a:t>
            </a:r>
            <a:r>
              <a:rPr lang="fa-IR" sz="2400" dirty="0" smtClean="0"/>
              <a:t>شيشه ای </a:t>
            </a:r>
            <a:r>
              <a:rPr lang="fa-IR" sz="2400" dirty="0"/>
              <a:t>مورد استفاده در بخش سرولوژی بايد تميز و عاری از مواد شوينده باشند. </a:t>
            </a:r>
            <a:endParaRPr lang="fa-IR" sz="2400" dirty="0" smtClean="0"/>
          </a:p>
          <a:p>
            <a:pPr algn="r" rtl="1"/>
            <a:r>
              <a:rPr lang="fa-IR" sz="2400" dirty="0" smtClean="0"/>
              <a:t>ظروف شيشه ای </a:t>
            </a:r>
            <a:r>
              <a:rPr lang="fa-IR" sz="2400" dirty="0"/>
              <a:t>شکسته شده يا دارای خوردگی بايد از بين برود. </a:t>
            </a:r>
            <a:endParaRPr lang="fa-IR" sz="2400" dirty="0" smtClean="0"/>
          </a:p>
          <a:p>
            <a:pPr algn="r" rtl="1"/>
            <a:r>
              <a:rPr lang="fa-IR" sz="2400" dirty="0" smtClean="0"/>
              <a:t>صحت </a:t>
            </a:r>
            <a:r>
              <a:rPr lang="fa-IR" sz="2400" dirty="0"/>
              <a:t>همه ظروف </a:t>
            </a:r>
            <a:r>
              <a:rPr lang="fa-IR" sz="2400" dirty="0" smtClean="0"/>
              <a:t>شيشه ای </a:t>
            </a:r>
            <a:r>
              <a:rPr lang="fa-IR" sz="2400" dirty="0"/>
              <a:t>کاليبره در آزمايشگاه بايد بررسی و تأييد شود</a:t>
            </a:r>
            <a:r>
              <a:rPr lang="fa-IR" sz="2400" dirty="0" smtClean="0"/>
              <a:t>.</a:t>
            </a:r>
          </a:p>
          <a:p>
            <a:pPr algn="r" rtl="1"/>
            <a:r>
              <a:rPr lang="fa-IR" sz="2400" dirty="0" smtClean="0"/>
              <a:t> </a:t>
            </a:r>
            <a:r>
              <a:rPr lang="fa-IR" sz="2400" dirty="0"/>
              <a:t>ابزارها و تجهيزات بايد </a:t>
            </a:r>
            <a:r>
              <a:rPr lang="fa-IR" sz="2400" dirty="0" smtClean="0"/>
              <a:t>به صورت </a:t>
            </a:r>
            <a:r>
              <a:rPr lang="fa-IR" sz="2400" dirty="0"/>
              <a:t>منظم کنترل شود</a:t>
            </a:r>
            <a:r>
              <a:rPr lang="fa-IR" sz="2400" dirty="0" smtClean="0"/>
              <a:t>.</a:t>
            </a:r>
          </a:p>
          <a:p>
            <a:pPr algn="r" rtl="1"/>
            <a:r>
              <a:rPr lang="fa-IR" sz="2400" dirty="0" smtClean="0"/>
              <a:t> </a:t>
            </a:r>
            <a:r>
              <a:rPr lang="fa-IR" sz="2400" dirty="0"/>
              <a:t>دمای </a:t>
            </a:r>
            <a:r>
              <a:rPr lang="fa-IR" sz="2400" dirty="0" smtClean="0"/>
              <a:t>بن ماری</a:t>
            </a:r>
            <a:r>
              <a:rPr lang="fa-IR" sz="2400" dirty="0"/>
              <a:t>، انکوباتور، يخچال و فريزرها بايد </a:t>
            </a:r>
            <a:r>
              <a:rPr lang="fa-IR" sz="2400" dirty="0" smtClean="0"/>
              <a:t>به صورت </a:t>
            </a:r>
            <a:r>
              <a:rPr lang="fa-IR" sz="2400" dirty="0"/>
              <a:t>منظم کنترل و ثبت شود</a:t>
            </a:r>
            <a:r>
              <a:rPr lang="fa-IR" sz="2400" dirty="0" smtClean="0"/>
              <a:t>.</a:t>
            </a:r>
          </a:p>
          <a:p>
            <a:pPr algn="r" rtl="1"/>
            <a:r>
              <a:rPr lang="fa-IR" sz="2400" dirty="0"/>
              <a:t> کليه تجهيزات مورد استفاده جهت سنجش نظير اسپکتروفتومتر، اسپکترومتر، رقيق کننده ها و پیپت های اتوماتيک بايد به طور منظم کاليبر شوند. </a:t>
            </a:r>
            <a:endParaRPr lang="fa-IR" sz="2400" dirty="0" smtClean="0"/>
          </a:p>
          <a:p>
            <a:pPr algn="r" rtl="1"/>
            <a:r>
              <a:rPr lang="fa-IR" sz="2400" dirty="0" smtClean="0"/>
              <a:t> </a:t>
            </a:r>
            <a:r>
              <a:rPr lang="fa-IR" sz="2400" dirty="0"/>
              <a:t>اسناد بايد </a:t>
            </a:r>
            <a:r>
              <a:rPr lang="fa-IR" sz="2400" dirty="0" smtClean="0"/>
              <a:t>به طور </a:t>
            </a:r>
            <a:r>
              <a:rPr lang="fa-IR" sz="2400" dirty="0"/>
              <a:t>منظم توسط افرادی که با تجهيزات آموزش ديده و آشنا هستند، نگهداری شوند</a:t>
            </a:r>
            <a:r>
              <a:rPr lang="fa-IR" sz="2400" dirty="0" smtClean="0"/>
              <a:t>.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904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 smtClean="0"/>
              <a:t>آنتی ژن و آنتی بادی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r" rtl="1">
              <a:buClr>
                <a:srgbClr val="D34817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fa-IR" sz="2800" dirty="0">
                <a:solidFill>
                  <a:prstClr val="black"/>
                </a:solidFill>
              </a:rPr>
              <a:t>مولکول هایی که باعث تحریک </a:t>
            </a:r>
            <a:r>
              <a:rPr lang="fa-IR" sz="2800" dirty="0">
                <a:solidFill>
                  <a:prstClr val="black"/>
                </a:solidFill>
                <a:hlinkClick r:id="rId4"/>
              </a:rPr>
              <a:t>سیستم ایمنی بدن</a:t>
            </a:r>
            <a:r>
              <a:rPr lang="fa-IR" sz="2800" dirty="0">
                <a:solidFill>
                  <a:prstClr val="black"/>
                </a:solidFill>
              </a:rPr>
              <a:t>، برای تولید آنتی بادی می شوند به نام </a:t>
            </a:r>
            <a:r>
              <a:rPr lang="fa-IR" sz="2800" b="1" dirty="0">
                <a:solidFill>
                  <a:srgbClr val="FF0000"/>
                </a:solidFill>
              </a:rPr>
              <a:t>آنتی ژن</a:t>
            </a:r>
            <a:r>
              <a:rPr lang="fa-IR" sz="2800" dirty="0">
                <a:solidFill>
                  <a:prstClr val="black"/>
                </a:solidFill>
              </a:rPr>
              <a:t> می باشند.</a:t>
            </a:r>
          </a:p>
          <a:p>
            <a:pPr lvl="0" algn="r" rtl="1">
              <a:buClr>
                <a:srgbClr val="D34817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fa-IR" sz="2800" dirty="0">
                <a:solidFill>
                  <a:prstClr val="black"/>
                </a:solidFill>
              </a:rPr>
              <a:t> دستگاه ایمنی بدن با شناسایی این مولکول ها که باعث ایجاد اختلالات در بدن هستند، به تولید </a:t>
            </a:r>
            <a:r>
              <a:rPr lang="fa-IR" sz="2800" dirty="0">
                <a:solidFill>
                  <a:srgbClr val="FF0000"/>
                </a:solidFill>
                <a:hlinkClick r:id="rId5"/>
              </a:rPr>
              <a:t>آنتی بادی</a:t>
            </a:r>
            <a:r>
              <a:rPr lang="fa-IR" sz="2800" dirty="0">
                <a:solidFill>
                  <a:prstClr val="black"/>
                </a:solidFill>
              </a:rPr>
              <a:t> می پردازد که باعث تخریب این عوامل بیگانه می شوند</a:t>
            </a:r>
            <a:r>
              <a:rPr lang="fa-IR" sz="2800" dirty="0" smtClean="0">
                <a:solidFill>
                  <a:prstClr val="black"/>
                </a:solidFill>
              </a:rPr>
              <a:t>.</a:t>
            </a:r>
          </a:p>
          <a:p>
            <a:pPr lvl="0" algn="r" rtl="1">
              <a:buClr>
                <a:srgbClr val="D34817">
                  <a:lumMod val="75000"/>
                </a:srgbClr>
              </a:buClr>
              <a:buFont typeface="Arial" panose="020B0604020202020204" pitchFamily="34" charset="0"/>
              <a:buChar char="•"/>
            </a:pPr>
            <a:endParaRPr lang="fa-IR" sz="2800" dirty="0">
              <a:solidFill>
                <a:prstClr val="black"/>
              </a:solidFill>
            </a:endParaRPr>
          </a:p>
          <a:p>
            <a:pPr algn="r" rtl="1">
              <a:buClr>
                <a:srgbClr val="D34817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fa-IR" sz="2800" dirty="0"/>
              <a:t>آزمايشهای سرولوژی برای نشان دادن </a:t>
            </a:r>
            <a:r>
              <a:rPr lang="fa-IR" sz="2800" b="1" dirty="0"/>
              <a:t>آنتی ژن </a:t>
            </a:r>
            <a:r>
              <a:rPr lang="fa-IR" sz="2800" dirty="0"/>
              <a:t>در سرم و يا پاسخ بدن انسان به عوامل عفونی (</a:t>
            </a:r>
            <a:r>
              <a:rPr lang="fa-IR" sz="2800" b="1" dirty="0"/>
              <a:t>آنتی بادی</a:t>
            </a:r>
            <a:r>
              <a:rPr lang="fa-IR" sz="2800" dirty="0"/>
              <a:t>) انجام میشود.</a:t>
            </a:r>
          </a:p>
          <a:p>
            <a:pPr lvl="0" algn="r" rtl="1">
              <a:buClr>
                <a:srgbClr val="D34817">
                  <a:lumMod val="75000"/>
                </a:srgbClr>
              </a:buClr>
              <a:buFont typeface="Arial" panose="020B0604020202020204" pitchFamily="34" charset="0"/>
              <a:buChar char="•"/>
            </a:pPr>
            <a:endParaRPr lang="fa-IR" sz="2800" dirty="0">
              <a:solidFill>
                <a:prstClr val="black"/>
              </a:solidFill>
            </a:endParaRPr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681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5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774950" y="2170112"/>
            <a:ext cx="6648450" cy="3952875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88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5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497892" y="1387655"/>
            <a:ext cx="7202311" cy="40513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948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Latex agglutination (</a:t>
            </a:r>
            <a:r>
              <a:rPr lang="en-US" dirty="0" err="1" smtClean="0"/>
              <a:t>aso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174521" y="2380891"/>
            <a:ext cx="5374466" cy="3578105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30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932112" y="2946400"/>
            <a:ext cx="6334125" cy="24003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970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3637" y="1854679"/>
            <a:ext cx="6219645" cy="20444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261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/>
              <a:t>عملکرد </a:t>
            </a:r>
            <a:r>
              <a:rPr lang="fa-IR" dirty="0"/>
              <a:t>آزمون: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/>
              <a:t>عملکرد تست با کنترل بررسی میشود. </a:t>
            </a:r>
            <a:endParaRPr lang="en-US" dirty="0" smtClean="0"/>
          </a:p>
          <a:p>
            <a:pPr algn="r" rtl="1"/>
            <a:r>
              <a:rPr lang="fa-IR" dirty="0" smtClean="0"/>
              <a:t>پانلهای </a:t>
            </a:r>
            <a:r>
              <a:rPr lang="fa-IR" dirty="0"/>
              <a:t>سرمی (کنترلهای مختلف) برای </a:t>
            </a:r>
            <a:r>
              <a:rPr lang="fa-IR" dirty="0" smtClean="0"/>
              <a:t>آنتی</a:t>
            </a:r>
            <a:r>
              <a:rPr lang="en-US" dirty="0" smtClean="0"/>
              <a:t> </a:t>
            </a:r>
            <a:r>
              <a:rPr lang="fa-IR" dirty="0" smtClean="0"/>
              <a:t>ژن</a:t>
            </a:r>
            <a:r>
              <a:rPr lang="en-US" dirty="0" smtClean="0"/>
              <a:t> </a:t>
            </a:r>
            <a:r>
              <a:rPr lang="fa-IR" dirty="0" smtClean="0"/>
              <a:t>ها </a:t>
            </a:r>
            <a:r>
              <a:rPr lang="fa-IR" dirty="0"/>
              <a:t>يا مقادير شناخته شده </a:t>
            </a:r>
            <a:r>
              <a:rPr lang="fa-IR" dirty="0" smtClean="0"/>
              <a:t>آنتی</a:t>
            </a:r>
            <a:r>
              <a:rPr lang="en-US" dirty="0" smtClean="0"/>
              <a:t> </a:t>
            </a:r>
            <a:r>
              <a:rPr lang="fa-IR" dirty="0" smtClean="0"/>
              <a:t>بادی</a:t>
            </a:r>
            <a:r>
              <a:rPr lang="en-US" dirty="0" smtClean="0"/>
              <a:t> </a:t>
            </a:r>
            <a:r>
              <a:rPr lang="fa-IR" dirty="0" smtClean="0"/>
              <a:t>ها </a:t>
            </a:r>
            <a:r>
              <a:rPr lang="fa-IR" dirty="0"/>
              <a:t>در دسترس هستند و بايد </a:t>
            </a:r>
            <a:r>
              <a:rPr lang="fa-IR" dirty="0" smtClean="0"/>
              <a:t>به</a:t>
            </a:r>
            <a:r>
              <a:rPr lang="en-US" dirty="0" smtClean="0"/>
              <a:t> </a:t>
            </a:r>
            <a:r>
              <a:rPr lang="fa-IR" dirty="0" smtClean="0"/>
              <a:t>طور </a:t>
            </a:r>
            <a:r>
              <a:rPr lang="fa-IR" dirty="0"/>
              <a:t>معمول استفاده شوند. </a:t>
            </a:r>
            <a:endParaRPr lang="en-US" dirty="0" smtClean="0"/>
          </a:p>
          <a:p>
            <a:pPr algn="r" rtl="1"/>
            <a:r>
              <a:rPr lang="fa-IR" dirty="0" smtClean="0"/>
              <a:t>عملکرد </a:t>
            </a:r>
            <a:r>
              <a:rPr lang="fa-IR" dirty="0"/>
              <a:t>درست </a:t>
            </a:r>
            <a:r>
              <a:rPr lang="fa-IR" dirty="0" smtClean="0"/>
              <a:t>معرف</a:t>
            </a:r>
            <a:r>
              <a:rPr lang="en-US" dirty="0" smtClean="0"/>
              <a:t> </a:t>
            </a:r>
            <a:r>
              <a:rPr lang="fa-IR" dirty="0" smtClean="0"/>
              <a:t>ها </a:t>
            </a:r>
            <a:r>
              <a:rPr lang="fa-IR" dirty="0"/>
              <a:t>با واکنش مورد انتظار در </a:t>
            </a:r>
            <a:r>
              <a:rPr lang="fa-IR" dirty="0" smtClean="0"/>
              <a:t>لوله</a:t>
            </a:r>
            <a:r>
              <a:rPr lang="en-US" dirty="0" smtClean="0"/>
              <a:t> </a:t>
            </a:r>
            <a:r>
              <a:rPr lang="fa-IR" dirty="0" smtClean="0"/>
              <a:t>هايی </a:t>
            </a:r>
            <a:r>
              <a:rPr lang="fa-IR" dirty="0"/>
              <a:t>که يک يا چند جزء لازم برای واکنش را ندارند، نشان داده میشود؛ برای مثال حضور معرف آنتی استرپتوليزين </a:t>
            </a:r>
            <a:r>
              <a:rPr lang="en-US" dirty="0"/>
              <a:t>o </a:t>
            </a:r>
            <a:r>
              <a:rPr lang="fa-IR" dirty="0"/>
              <a:t>با هموليز در لوله حاوی بافر و سلول و در عدم حضور </a:t>
            </a:r>
            <a:r>
              <a:rPr lang="fa-IR" dirty="0" smtClean="0"/>
              <a:t>آنتی</a:t>
            </a:r>
            <a:r>
              <a:rPr lang="en-US" dirty="0" smtClean="0"/>
              <a:t> </a:t>
            </a:r>
            <a:r>
              <a:rPr lang="fa-IR" dirty="0" smtClean="0"/>
              <a:t>بادی </a:t>
            </a:r>
            <a:r>
              <a:rPr lang="fa-IR" dirty="0"/>
              <a:t>ممانعت کننده از هموليز نشان داده میشود. 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27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/>
              <a:t>گزارش و نگهداری اطلاعات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/>
              <a:t>سوابق کامل و دقيق بايد </a:t>
            </a:r>
            <a:r>
              <a:rPr lang="fa-IR" dirty="0" smtClean="0"/>
              <a:t>به</a:t>
            </a:r>
            <a:r>
              <a:rPr lang="en-US" dirty="0" smtClean="0"/>
              <a:t> </a:t>
            </a:r>
            <a:r>
              <a:rPr lang="fa-IR" dirty="0" smtClean="0"/>
              <a:t>عنوان </a:t>
            </a:r>
            <a:r>
              <a:rPr lang="fa-IR" dirty="0"/>
              <a:t>بخشی از تضمين کيفيت حفظ شود</a:t>
            </a:r>
            <a:r>
              <a:rPr lang="fa-IR" dirty="0" smtClean="0"/>
              <a:t>.</a:t>
            </a:r>
            <a:endParaRPr lang="en-US" dirty="0" smtClean="0"/>
          </a:p>
          <a:p>
            <a:pPr algn="r" rtl="1"/>
            <a:r>
              <a:rPr lang="fa-IR" dirty="0" smtClean="0"/>
              <a:t> </a:t>
            </a:r>
            <a:r>
              <a:rPr lang="fa-IR" dirty="0"/>
              <a:t>اين سوابق بايد شامل</a:t>
            </a:r>
            <a:r>
              <a:rPr lang="fa-IR" dirty="0">
                <a:solidFill>
                  <a:srgbClr val="FF0000"/>
                </a:solidFill>
              </a:rPr>
              <a:t> اطلاعات پرسنل</a:t>
            </a:r>
            <a:r>
              <a:rPr lang="fa-IR" dirty="0"/>
              <a:t>، </a:t>
            </a:r>
            <a:r>
              <a:rPr lang="fa-IR" dirty="0">
                <a:solidFill>
                  <a:srgbClr val="FF0000"/>
                </a:solidFill>
              </a:rPr>
              <a:t>جزئيات تجهيزات</a:t>
            </a:r>
            <a:r>
              <a:rPr lang="fa-IR" dirty="0"/>
              <a:t>، </a:t>
            </a:r>
            <a:r>
              <a:rPr lang="fa-IR" dirty="0">
                <a:solidFill>
                  <a:srgbClr val="FF0000"/>
                </a:solidFill>
              </a:rPr>
              <a:t>نگهداری پيشگيرانه تجهيزات</a:t>
            </a:r>
            <a:r>
              <a:rPr lang="fa-IR" dirty="0"/>
              <a:t>، </a:t>
            </a:r>
            <a:r>
              <a:rPr lang="fa-IR" dirty="0">
                <a:solidFill>
                  <a:srgbClr val="FF0000"/>
                </a:solidFill>
              </a:rPr>
              <a:t>سرويس و تعمير</a:t>
            </a:r>
            <a:r>
              <a:rPr lang="fa-IR" dirty="0"/>
              <a:t>، </a:t>
            </a:r>
            <a:r>
              <a:rPr lang="fa-IR" dirty="0">
                <a:solidFill>
                  <a:srgbClr val="FF0000"/>
                </a:solidFill>
              </a:rPr>
              <a:t>کپی گزارش به پزشکها يا ساير مشتريان</a:t>
            </a:r>
            <a:r>
              <a:rPr lang="fa-IR" dirty="0"/>
              <a:t>، </a:t>
            </a:r>
            <a:r>
              <a:rPr lang="fa-IR" dirty="0">
                <a:solidFill>
                  <a:srgbClr val="FF0000"/>
                </a:solidFill>
              </a:rPr>
              <a:t>سوابق معرفها و مواد استفاده شده</a:t>
            </a:r>
            <a:r>
              <a:rPr lang="fa-IR" dirty="0"/>
              <a:t>، </a:t>
            </a:r>
            <a:r>
              <a:rPr lang="fa-IR" dirty="0">
                <a:solidFill>
                  <a:srgbClr val="FF0000"/>
                </a:solidFill>
              </a:rPr>
              <a:t>ثبت اقدامات </a:t>
            </a:r>
            <a:r>
              <a:rPr lang="fa-IR" dirty="0" smtClean="0">
                <a:solidFill>
                  <a:srgbClr val="FF0000"/>
                </a:solidFill>
              </a:rPr>
              <a:t>انجام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fa-IR" dirty="0" smtClean="0">
                <a:solidFill>
                  <a:srgbClr val="FF0000"/>
                </a:solidFill>
              </a:rPr>
              <a:t>شده </a:t>
            </a:r>
            <a:r>
              <a:rPr lang="fa-IR" dirty="0">
                <a:solidFill>
                  <a:srgbClr val="FF0000"/>
                </a:solidFill>
              </a:rPr>
              <a:t>در </a:t>
            </a:r>
            <a:r>
              <a:rPr lang="fa-IR" dirty="0" smtClean="0">
                <a:solidFill>
                  <a:srgbClr val="FF0000"/>
                </a:solidFill>
              </a:rPr>
              <a:t>گام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fa-IR" dirty="0" smtClean="0">
                <a:solidFill>
                  <a:srgbClr val="FF0000"/>
                </a:solidFill>
              </a:rPr>
              <a:t>به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fa-IR" dirty="0" smtClean="0">
                <a:solidFill>
                  <a:srgbClr val="FF0000"/>
                </a:solidFill>
              </a:rPr>
              <a:t>گام </a:t>
            </a:r>
            <a:r>
              <a:rPr lang="fa-IR" dirty="0">
                <a:solidFill>
                  <a:srgbClr val="FF0000"/>
                </a:solidFill>
              </a:rPr>
              <a:t>آزمايش بر روی نمونه</a:t>
            </a:r>
            <a:r>
              <a:rPr lang="fa-IR" dirty="0"/>
              <a:t>، </a:t>
            </a:r>
            <a:r>
              <a:rPr lang="fa-IR" dirty="0">
                <a:solidFill>
                  <a:srgbClr val="FF0000"/>
                </a:solidFill>
              </a:rPr>
              <a:t>نتايج آزمون مهارت و نتايج کنترل داخلی </a:t>
            </a:r>
            <a:r>
              <a:rPr lang="fa-IR" dirty="0"/>
              <a:t>باشد. </a:t>
            </a:r>
            <a:endParaRPr lang="en-US" dirty="0" smtClean="0"/>
          </a:p>
          <a:p>
            <a:pPr algn="r" rtl="1"/>
            <a:r>
              <a:rPr lang="fa-IR" dirty="0" smtClean="0"/>
              <a:t>سيستم </a:t>
            </a:r>
            <a:r>
              <a:rPr lang="fa-IR" dirty="0"/>
              <a:t>ثبت و </a:t>
            </a:r>
            <a:r>
              <a:rPr lang="fa-IR" dirty="0" smtClean="0"/>
              <a:t>گزارش</a:t>
            </a:r>
            <a:r>
              <a:rPr lang="en-US" dirty="0" smtClean="0"/>
              <a:t> </a:t>
            </a:r>
            <a:r>
              <a:rPr lang="fa-IR" dirty="0" smtClean="0"/>
              <a:t>دهی </a:t>
            </a:r>
            <a:r>
              <a:rPr lang="fa-IR" dirty="0"/>
              <a:t>بايد احتمال خطای دفتری را به حداقل برساند</a:t>
            </a:r>
            <a:r>
              <a:rPr lang="fa-IR" dirty="0" smtClean="0"/>
              <a:t>.</a:t>
            </a:r>
            <a:endParaRPr lang="en-US" dirty="0" smtClean="0"/>
          </a:p>
          <a:p>
            <a:pPr algn="r" rtl="1"/>
            <a:r>
              <a:rPr lang="fa-IR" dirty="0" smtClean="0"/>
              <a:t> </a:t>
            </a:r>
            <a:r>
              <a:rPr lang="fa-IR" dirty="0"/>
              <a:t>اقدامات احتياطی لازم برای جلوگيری از گزارش </a:t>
            </a:r>
            <a:r>
              <a:rPr lang="fa-IR" dirty="0" smtClean="0"/>
              <a:t>جواب</a:t>
            </a:r>
            <a:r>
              <a:rPr lang="en-US" dirty="0" smtClean="0"/>
              <a:t> </a:t>
            </a:r>
            <a:r>
              <a:rPr lang="fa-IR" dirty="0" smtClean="0"/>
              <a:t>های </a:t>
            </a:r>
            <a:r>
              <a:rPr lang="fa-IR" dirty="0"/>
              <a:t>حاصل از نمونه اشتباه بايد صورت پذيرد</a:t>
            </a:r>
            <a:r>
              <a:rPr lang="fa-IR" dirty="0" smtClean="0"/>
              <a:t>.</a:t>
            </a:r>
            <a:endParaRPr lang="en-US" dirty="0" smtClean="0"/>
          </a:p>
          <a:p>
            <a:pPr algn="r" rtl="1"/>
            <a:r>
              <a:rPr lang="fa-IR" dirty="0" smtClean="0"/>
              <a:t> </a:t>
            </a:r>
            <a:r>
              <a:rPr lang="fa-IR" dirty="0"/>
              <a:t>پيشنهاد میشود برای جلوگيری از اين نوع خطاها کليه نتايج آزمايشها توسط مدير داخلی يا مسئول فنی مورد بازبينی نهايی قرار گيرد</a:t>
            </a:r>
            <a:r>
              <a:rPr lang="fa-IR" dirty="0" smtClean="0"/>
              <a:t>.</a:t>
            </a:r>
            <a:endParaRPr lang="en-US" dirty="0" smtClean="0"/>
          </a:p>
          <a:p>
            <a:pPr algn="r" rtl="1"/>
            <a:r>
              <a:rPr lang="fa-IR" dirty="0" smtClean="0"/>
              <a:t> </a:t>
            </a:r>
            <a:r>
              <a:rPr lang="fa-IR" dirty="0"/>
              <a:t>سيستم بايد </a:t>
            </a:r>
            <a:r>
              <a:rPr lang="fa-IR" dirty="0" smtClean="0"/>
              <a:t>به</a:t>
            </a:r>
            <a:r>
              <a:rPr lang="en-US" dirty="0" smtClean="0"/>
              <a:t> </a:t>
            </a:r>
            <a:r>
              <a:rPr lang="fa-IR" dirty="0" smtClean="0"/>
              <a:t>گونه</a:t>
            </a:r>
            <a:r>
              <a:rPr lang="en-US" dirty="0" smtClean="0"/>
              <a:t> </a:t>
            </a:r>
            <a:r>
              <a:rPr lang="fa-IR" dirty="0" smtClean="0"/>
              <a:t>ای </a:t>
            </a:r>
            <a:r>
              <a:rPr lang="fa-IR" dirty="0"/>
              <a:t>باشد که در صورت لزوم سوابق مربوط به نمونه با جزئيات کامل قابل دسترس باشد. </a:t>
            </a:r>
            <a:endParaRPr lang="en-US" dirty="0" smtClean="0"/>
          </a:p>
          <a:p>
            <a:pPr algn="r" rtl="1"/>
            <a:r>
              <a:rPr lang="fa-IR" dirty="0" smtClean="0"/>
              <a:t>همچنين </a:t>
            </a:r>
            <a:r>
              <a:rPr lang="fa-IR" dirty="0"/>
              <a:t>اينکه چه کسی تست را انجام داده، چه معرفهايی با چه </a:t>
            </a:r>
            <a:r>
              <a:rPr lang="en-US" dirty="0"/>
              <a:t>NUM LOT </a:t>
            </a:r>
            <a:r>
              <a:rPr lang="fa-IR" dirty="0"/>
              <a:t>استفاده شده، کنترل مورد استفاده و چگونگی و زمان جوابدهی بايد مکتوب و مستند باشد. 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614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5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/>
              <a:t>نکات ضروری در کنترل کيفی سرولوژی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sz="2800" dirty="0" smtClean="0"/>
              <a:t>عواملی </a:t>
            </a:r>
            <a:r>
              <a:rPr lang="fa-IR" sz="2800" dirty="0"/>
              <a:t>که در واکنش اتصال </a:t>
            </a:r>
            <a:r>
              <a:rPr lang="fa-IR" sz="2800" dirty="0" smtClean="0"/>
              <a:t>آنتی</a:t>
            </a:r>
            <a:r>
              <a:rPr lang="en-US" sz="2800" dirty="0" smtClean="0"/>
              <a:t> </a:t>
            </a:r>
            <a:r>
              <a:rPr lang="fa-IR" sz="2800" dirty="0" smtClean="0"/>
              <a:t>ژن- آنتی</a:t>
            </a:r>
            <a:r>
              <a:rPr lang="en-US" sz="2800" dirty="0" smtClean="0"/>
              <a:t> </a:t>
            </a:r>
            <a:r>
              <a:rPr lang="fa-IR" sz="2800" dirty="0" smtClean="0"/>
              <a:t>بادی </a:t>
            </a:r>
            <a:r>
              <a:rPr lang="fa-IR" sz="2800" dirty="0"/>
              <a:t>دخالت دارند مانند </a:t>
            </a:r>
            <a:r>
              <a:rPr lang="en-US" sz="2800" dirty="0"/>
              <a:t>PH </a:t>
            </a:r>
            <a:r>
              <a:rPr lang="fa-IR" sz="2800" dirty="0"/>
              <a:t>محيط، بافر مناسب، دما، حرکت مناسب و نسبت </a:t>
            </a:r>
            <a:r>
              <a:rPr lang="fa-IR" sz="2800" dirty="0" smtClean="0"/>
              <a:t>معرف</a:t>
            </a:r>
            <a:r>
              <a:rPr lang="en-US" sz="2800" dirty="0" smtClean="0"/>
              <a:t> </a:t>
            </a:r>
            <a:r>
              <a:rPr lang="fa-IR" sz="2800" dirty="0" smtClean="0"/>
              <a:t>ها </a:t>
            </a:r>
            <a:r>
              <a:rPr lang="fa-IR" sz="2800" dirty="0"/>
              <a:t>و </a:t>
            </a:r>
            <a:r>
              <a:rPr lang="fa-IR" sz="2800" dirty="0" smtClean="0"/>
              <a:t>نمونه</a:t>
            </a:r>
            <a:r>
              <a:rPr lang="en-US" sz="2800" dirty="0" smtClean="0"/>
              <a:t> </a:t>
            </a:r>
            <a:r>
              <a:rPr lang="fa-IR" sz="2800" dirty="0" smtClean="0"/>
              <a:t>ها</a:t>
            </a:r>
            <a:r>
              <a:rPr lang="fa-IR" sz="2800" dirty="0"/>
              <a:t>، رعايت شوند</a:t>
            </a:r>
            <a:r>
              <a:rPr lang="fa-IR" sz="2800" dirty="0" smtClean="0"/>
              <a:t>.</a:t>
            </a:r>
            <a:endParaRPr lang="en-US" sz="2800" dirty="0" smtClean="0"/>
          </a:p>
          <a:p>
            <a:pPr algn="r" rtl="1"/>
            <a:r>
              <a:rPr lang="fa-IR" sz="2800" dirty="0" smtClean="0"/>
              <a:t>احتمال </a:t>
            </a:r>
            <a:r>
              <a:rPr lang="fa-IR" sz="2800" dirty="0"/>
              <a:t>بروز </a:t>
            </a:r>
            <a:r>
              <a:rPr lang="en-US" sz="2800" dirty="0" smtClean="0"/>
              <a:t>HOOK EFFECT،PROZONE </a:t>
            </a:r>
            <a:r>
              <a:rPr lang="fa-IR" sz="2800" dirty="0"/>
              <a:t>در نظر گرفته شود. </a:t>
            </a:r>
            <a:endParaRPr lang="en-US" sz="2800" dirty="0" smtClean="0"/>
          </a:p>
          <a:p>
            <a:pPr algn="r" rtl="1"/>
            <a:r>
              <a:rPr lang="fa-IR" sz="2800" dirty="0" smtClean="0"/>
              <a:t>به </a:t>
            </a:r>
            <a:r>
              <a:rPr lang="fa-IR" sz="2800" dirty="0"/>
              <a:t>مختصات کيت مانند </a:t>
            </a:r>
            <a:r>
              <a:rPr lang="en-US" sz="2800" dirty="0" smtClean="0"/>
              <a:t>DETECTION LIMIT</a:t>
            </a:r>
            <a:r>
              <a:rPr lang="fa-IR" sz="2800" dirty="0" smtClean="0"/>
              <a:t>توجه </a:t>
            </a:r>
            <a:r>
              <a:rPr lang="fa-IR" sz="2800" dirty="0"/>
              <a:t>شود</a:t>
            </a:r>
            <a:endParaRPr lang="en-US" sz="28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973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5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664234"/>
            <a:ext cx="10023722" cy="5507966"/>
          </a:xfrm>
        </p:spPr>
        <p:txBody>
          <a:bodyPr>
            <a:normAutofit/>
          </a:bodyPr>
          <a:lstStyle/>
          <a:p>
            <a:pPr marL="0" marR="0" algn="just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fa-IR" sz="1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IRBadr"/>
              </a:rPr>
              <a:t>شیوه نامه انجام کار :  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 rtl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ar-SA" dirty="0">
                <a:latin typeface="Calibri" panose="020F0502020204030204" pitchFamily="34" charset="0"/>
                <a:ea typeface="Times New Roman" panose="02020603050405020304" pitchFamily="18" charset="0"/>
                <a:cs typeface="IRBadr"/>
              </a:rPr>
              <a:t>نمونه لخته توسط كمكی بخش به آزمایشگاه آورده شود. 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 rtl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ar-SA" dirty="0">
                <a:latin typeface="Calibri" panose="020F0502020204030204" pitchFamily="34" charset="0"/>
                <a:ea typeface="Times New Roman" panose="02020603050405020304" pitchFamily="18" charset="0"/>
                <a:cs typeface="IRBadr"/>
              </a:rPr>
              <a:t>تكنسین یا منشی آزمایشگاه سیستم </a:t>
            </a:r>
            <a:r>
              <a:rPr lang="en-US" dirty="0">
                <a:latin typeface="IRBadr"/>
                <a:ea typeface="Times New Roman" panose="02020603050405020304" pitchFamily="18" charset="0"/>
                <a:cs typeface="Arial" panose="020B0604020202020204" pitchFamily="34" charset="0"/>
              </a:rPr>
              <a:t>HIS</a:t>
            </a:r>
            <a:r>
              <a:rPr lang="ar-SA" dirty="0">
                <a:latin typeface="Calibri" panose="020F0502020204030204" pitchFamily="34" charset="0"/>
                <a:ea typeface="Times New Roman" panose="02020603050405020304" pitchFamily="18" charset="0"/>
                <a:cs typeface="IRBadr"/>
              </a:rPr>
              <a:t>را چك كرده و لیست آزمایشها را در آورد. 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 rtl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ar-SA" dirty="0">
                <a:latin typeface="Calibri" panose="020F0502020204030204" pitchFamily="34" charset="0"/>
                <a:ea typeface="Times New Roman" panose="02020603050405020304" pitchFamily="18" charset="0"/>
                <a:cs typeface="IRBadr"/>
              </a:rPr>
              <a:t>نمونه لخته از نظر نام و نام خانوادگی و كد شناسایی با سیستم چك شود. 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 rtl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ar-SA" dirty="0">
                <a:latin typeface="Calibri" panose="020F0502020204030204" pitchFamily="34" charset="0"/>
                <a:ea typeface="Times New Roman" panose="02020603050405020304" pitchFamily="18" charset="0"/>
                <a:cs typeface="IRBadr"/>
              </a:rPr>
              <a:t>نمونه سانتریفوژ شود. 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 rtl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ar-SA" dirty="0">
                <a:latin typeface="Calibri" panose="020F0502020204030204" pitchFamily="34" charset="0"/>
                <a:ea typeface="Times New Roman" panose="02020603050405020304" pitchFamily="18" charset="0"/>
                <a:cs typeface="IRBadr"/>
              </a:rPr>
              <a:t>سرم جداشده درون كاپ ریخته شده و پس از مشخص شدن نمونه ها به دستگاه داده شود. 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 rtl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ar-SA" dirty="0">
                <a:latin typeface="Calibri" panose="020F0502020204030204" pitchFamily="34" charset="0"/>
                <a:ea typeface="Times New Roman" panose="02020603050405020304" pitchFamily="18" charset="0"/>
                <a:cs typeface="IRBadr"/>
              </a:rPr>
              <a:t>در دفتر آزمایشات </a:t>
            </a:r>
            <a:r>
              <a:rPr lang="fa-IR" dirty="0" smtClean="0">
                <a:latin typeface="Calibri" panose="020F0502020204030204" pitchFamily="34" charset="0"/>
                <a:ea typeface="Times New Roman" panose="02020603050405020304" pitchFamily="18" charset="0"/>
                <a:cs typeface="IRBadr"/>
              </a:rPr>
              <a:t>سرولوژی</a:t>
            </a:r>
            <a:r>
              <a:rPr lang="ar-SA" dirty="0" smtClean="0">
                <a:latin typeface="Calibri" panose="020F0502020204030204" pitchFamily="34" charset="0"/>
                <a:ea typeface="Times New Roman" panose="02020603050405020304" pitchFamily="18" charset="0"/>
                <a:cs typeface="IRBadr"/>
              </a:rPr>
              <a:t> </a:t>
            </a:r>
            <a:r>
              <a:rPr lang="ar-SA" dirty="0">
                <a:latin typeface="Calibri" panose="020F0502020204030204" pitchFamily="34" charset="0"/>
                <a:ea typeface="Times New Roman" panose="02020603050405020304" pitchFamily="18" charset="0"/>
                <a:cs typeface="IRBadr"/>
              </a:rPr>
              <a:t>نام و نام خانوادگی وكلیه جواب ها و نوع آزمایش ثبت می شود. 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 rtl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ar-SA" dirty="0">
                <a:latin typeface="Calibri" panose="020F0502020204030204" pitchFamily="34" charset="0"/>
                <a:ea typeface="Times New Roman" panose="02020603050405020304" pitchFamily="18" charset="0"/>
                <a:cs typeface="IRBadr"/>
              </a:rPr>
              <a:t>جواب ها در سیستم وارد شود. 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 rtl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ar-SA" dirty="0">
                <a:latin typeface="Calibri" panose="020F0502020204030204" pitchFamily="34" charset="0"/>
                <a:ea typeface="Times New Roman" panose="02020603050405020304" pitchFamily="18" charset="0"/>
                <a:cs typeface="IRBadr"/>
              </a:rPr>
              <a:t>جواب پرینت گرفته می شود. 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 rtl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ar-SA" dirty="0">
                <a:latin typeface="Calibri" panose="020F0502020204030204" pitchFamily="34" charset="0"/>
                <a:ea typeface="Times New Roman" panose="02020603050405020304" pitchFamily="18" charset="0"/>
                <a:cs typeface="IRBadr"/>
              </a:rPr>
              <a:t>توسط سوپروایزر و مسئول فنی جواب ها چك شده و امضا شوند</a:t>
            </a:r>
            <a:r>
              <a:rPr lang="ar-SA" dirty="0" smtClean="0">
                <a:latin typeface="Calibri" panose="020F0502020204030204" pitchFamily="34" charset="0"/>
                <a:ea typeface="Times New Roman" panose="02020603050405020304" pitchFamily="18" charset="0"/>
                <a:cs typeface="IRBadr"/>
              </a:rPr>
              <a:t>.</a:t>
            </a:r>
            <a:endParaRPr lang="en-US" dirty="0" smtClean="0">
              <a:latin typeface="Calibri" panose="020F0502020204030204" pitchFamily="34" charset="0"/>
              <a:ea typeface="Times New Roman" panose="02020603050405020304" pitchFamily="18" charset="0"/>
              <a:cs typeface="IRBadr"/>
            </a:endParaRPr>
          </a:p>
          <a:p>
            <a:pPr marL="342900" indent="-342900" algn="just" rtl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ar-SA" sz="1800" dirty="0"/>
              <a:t>به بخش گزارش شود.    </a:t>
            </a:r>
            <a:endParaRPr lang="en-US" sz="1800" dirty="0"/>
          </a:p>
          <a:p>
            <a:pPr marL="342900" marR="0" lvl="0" indent="-342900" algn="just" rtl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65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/>
              <a:t>1 .در هر سری کاری از کنترل مثبت و منفی استفاده </a:t>
            </a:r>
            <a:r>
              <a:rPr lang="fa-IR" dirty="0" smtClean="0"/>
              <a:t>شود</a:t>
            </a:r>
          </a:p>
          <a:p>
            <a:pPr algn="r" rtl="1"/>
            <a:r>
              <a:rPr lang="fa-IR" dirty="0" smtClean="0"/>
              <a:t> </a:t>
            </a:r>
            <a:r>
              <a:rPr lang="fa-IR" dirty="0"/>
              <a:t>2 .انجام آزمایشات </a:t>
            </a:r>
            <a:r>
              <a:rPr lang="fa-IR" dirty="0" smtClean="0"/>
              <a:t>تاییدی </a:t>
            </a:r>
          </a:p>
          <a:p>
            <a:pPr algn="r" rtl="1"/>
            <a:r>
              <a:rPr lang="fa-IR" dirty="0" smtClean="0"/>
              <a:t>3 </a:t>
            </a:r>
            <a:r>
              <a:rPr lang="fa-IR" dirty="0"/>
              <a:t>.رعایت شرایط نگهداری کیت و استفاده از ان مطابق </a:t>
            </a:r>
            <a:r>
              <a:rPr lang="fa-IR" dirty="0" smtClean="0"/>
              <a:t>بروشور</a:t>
            </a:r>
          </a:p>
          <a:p>
            <a:pPr algn="r" rtl="1"/>
            <a:r>
              <a:rPr lang="fa-IR" dirty="0" smtClean="0"/>
              <a:t> 4 </a:t>
            </a:r>
            <a:r>
              <a:rPr lang="fa-IR" dirty="0"/>
              <a:t>.رعایت عوامل واکنش اتصال آنتی ژن وآنتی بادی مانند: </a:t>
            </a:r>
            <a:r>
              <a:rPr lang="en-US" dirty="0"/>
              <a:t>PH </a:t>
            </a:r>
            <a:r>
              <a:rPr lang="fa-IR" dirty="0"/>
              <a:t>محیط و بافر و دما وشیک کردن و.. </a:t>
            </a:r>
            <a:endParaRPr lang="fa-IR" dirty="0" smtClean="0"/>
          </a:p>
          <a:p>
            <a:pPr algn="r" rtl="1"/>
            <a:r>
              <a:rPr lang="fa-IR" dirty="0" smtClean="0"/>
              <a:t>5 </a:t>
            </a:r>
            <a:r>
              <a:rPr lang="fa-IR" dirty="0"/>
              <a:t>.رعایت پدیده هوک و </a:t>
            </a:r>
            <a:r>
              <a:rPr lang="fa-IR" dirty="0" smtClean="0"/>
              <a:t>پروزون</a:t>
            </a:r>
          </a:p>
          <a:p>
            <a:pPr algn="r" rtl="1"/>
            <a:r>
              <a:rPr lang="fa-IR" dirty="0" smtClean="0"/>
              <a:t> 6 </a:t>
            </a:r>
            <a:r>
              <a:rPr lang="fa-IR" dirty="0"/>
              <a:t>.بررسی </a:t>
            </a:r>
            <a:r>
              <a:rPr lang="fa-IR" dirty="0" smtClean="0"/>
              <a:t>معرف ها </a:t>
            </a:r>
            <a:r>
              <a:rPr lang="fa-IR" dirty="0"/>
              <a:t>از نظر اتوآگلوتیناسیون وتغییر </a:t>
            </a:r>
            <a:r>
              <a:rPr lang="fa-IR" dirty="0" smtClean="0"/>
              <a:t>رنگ</a:t>
            </a:r>
          </a:p>
          <a:p>
            <a:pPr algn="r" rtl="1"/>
            <a:r>
              <a:rPr lang="fa-IR" dirty="0" smtClean="0"/>
              <a:t> </a:t>
            </a:r>
            <a:r>
              <a:rPr lang="fa-IR" dirty="0"/>
              <a:t>7 .استفاده تازه از </a:t>
            </a:r>
            <a:r>
              <a:rPr lang="fa-IR" dirty="0" smtClean="0"/>
              <a:t>معرف ها</a:t>
            </a:r>
          </a:p>
          <a:p>
            <a:pPr algn="r" rtl="1"/>
            <a:r>
              <a:rPr lang="fa-IR" dirty="0" smtClean="0"/>
              <a:t> </a:t>
            </a:r>
            <a:r>
              <a:rPr lang="fa-IR" dirty="0"/>
              <a:t>8 .رعایت شرایط نمونه گیری و نگهداری نمونه 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503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 smtClean="0"/>
              <a:t>اهمیت آزمایشات سرولوژی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r" rtl="1">
              <a:buClr>
                <a:srgbClr val="D34817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fa-IR" sz="2800" dirty="0">
                <a:solidFill>
                  <a:prstClr val="black"/>
                </a:solidFill>
              </a:rPr>
              <a:t>اهميت تشخيصی آنها در نمايش افزايش تيتر آنتی بادی ها در برابر عوامل مسبب يک عفونت پيشرونده است.</a:t>
            </a:r>
          </a:p>
          <a:p>
            <a:pPr lvl="0" algn="r" rtl="1">
              <a:buClr>
                <a:srgbClr val="D34817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fa-IR" sz="2800" dirty="0">
                <a:solidFill>
                  <a:prstClr val="black"/>
                </a:solidFill>
              </a:rPr>
              <a:t> آزمايشات سرولوژيک در مطالعه های اپيدميولوژيک و اطمينان از پاسخ جمعيت به واکسن ها و ساير تقويتکننده های سيستم ايمنی، اهميت دارد.</a:t>
            </a:r>
          </a:p>
          <a:p>
            <a:pPr lvl="0" algn="r" rtl="1">
              <a:buClr>
                <a:srgbClr val="D34817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fa-IR" sz="2800" dirty="0">
                <a:solidFill>
                  <a:prstClr val="black"/>
                </a:solidFill>
              </a:rPr>
              <a:t> تستهای سرولوژيک همچنين در شناسايی عفونتهای ميکروبی و در تعيين کلاس و زير کلاس عوامل عفونی، قابل استفاده است (سالمونلا، شيگلا و استرپتوکوک)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17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5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947353"/>
          </a:xfrm>
        </p:spPr>
        <p:txBody>
          <a:bodyPr>
            <a:normAutofit fontScale="90000"/>
          </a:bodyPr>
          <a:lstStyle/>
          <a:p>
            <a:pPr algn="r" rtl="1"/>
            <a:r>
              <a:rPr lang="fa-IR" dirty="0"/>
              <a:t>آزمایش ویدال: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078302"/>
            <a:ext cx="10058400" cy="5093898"/>
          </a:xfrm>
        </p:spPr>
        <p:txBody>
          <a:bodyPr>
            <a:normAutofit fontScale="85000" lnSpcReduction="10000"/>
          </a:bodyPr>
          <a:lstStyle/>
          <a:p>
            <a:pPr marL="342900" marR="0" lvl="0" indent="-342900" algn="just" rtl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fa-IR" spc="-20" dirty="0">
                <a:latin typeface="Calibri" panose="020F0502020204030204" pitchFamily="34" charset="0"/>
                <a:ea typeface="Calibri" panose="020F0502020204030204" pitchFamily="34" charset="0"/>
                <a:cs typeface="IRBadr"/>
              </a:rPr>
              <a:t>ابتدا محلولهای آنتی ژن را از یخچال حداقل نیم ساعت قبل خارج کنید تا به دمای اتاق برسد.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 rtl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fa-IR" spc="-20" dirty="0">
                <a:latin typeface="Calibri" panose="020F0502020204030204" pitchFamily="34" charset="0"/>
                <a:ea typeface="Calibri" panose="020F0502020204030204" pitchFamily="34" charset="0"/>
                <a:cs typeface="IRBadr"/>
              </a:rPr>
              <a:t>سه محلول آنتی ژنهای </a:t>
            </a:r>
            <a:r>
              <a:rPr lang="en-US" spc="-20" dirty="0">
                <a:latin typeface="IRBadr"/>
                <a:ea typeface="Calibri" panose="020F0502020204030204" pitchFamily="34" charset="0"/>
                <a:cs typeface="Arial" panose="020B0604020202020204" pitchFamily="34" charset="0"/>
              </a:rPr>
              <a:t>O </a:t>
            </a:r>
            <a:r>
              <a:rPr lang="fa-IR" spc="-20" dirty="0">
                <a:latin typeface="Calibri" panose="020F0502020204030204" pitchFamily="34" charset="0"/>
                <a:ea typeface="Calibri" panose="020F0502020204030204" pitchFamily="34" charset="0"/>
                <a:cs typeface="IRBadr"/>
              </a:rPr>
              <a:t>گروههای </a:t>
            </a:r>
            <a:r>
              <a:rPr lang="en-US" spc="-20" dirty="0">
                <a:latin typeface="IRBadr"/>
                <a:ea typeface="Calibri" panose="020F0502020204030204" pitchFamily="34" charset="0"/>
                <a:cs typeface="Arial" panose="020B0604020202020204" pitchFamily="34" charset="0"/>
              </a:rPr>
              <a:t>A,B,D </a:t>
            </a:r>
            <a:r>
              <a:rPr lang="fa-IR" spc="-20" dirty="0">
                <a:latin typeface="Calibri" panose="020F0502020204030204" pitchFamily="34" charset="0"/>
                <a:ea typeface="Calibri" panose="020F0502020204030204" pitchFamily="34" charset="0"/>
                <a:cs typeface="IRBadr"/>
              </a:rPr>
              <a:t>سالمونلا تیفی و انتی ژن </a:t>
            </a:r>
            <a:r>
              <a:rPr lang="en-US" spc="-20" dirty="0">
                <a:latin typeface="IRBadr"/>
                <a:ea typeface="Calibri" panose="020F0502020204030204" pitchFamily="34" charset="0"/>
                <a:cs typeface="Arial" panose="020B0604020202020204" pitchFamily="34" charset="0"/>
              </a:rPr>
              <a:t>H </a:t>
            </a:r>
            <a:r>
              <a:rPr lang="fa-IR" spc="-20" dirty="0">
                <a:latin typeface="Calibri" panose="020F0502020204030204" pitchFamily="34" charset="0"/>
                <a:ea typeface="Calibri" panose="020F0502020204030204" pitchFamily="34" charset="0"/>
                <a:cs typeface="IRBadr"/>
              </a:rPr>
              <a:t>همین گروهها را آماده کرده بعد از سرم بیمار یک قطره معادل 50 لاندا روی پلیتهای شیشه ای به تعداد آنتی </a:t>
            </a:r>
            <a:r>
              <a:rPr lang="fa-IR" spc="-20" dirty="0" smtClean="0">
                <a:latin typeface="Calibri" panose="020F0502020204030204" pitchFamily="34" charset="0"/>
                <a:ea typeface="Calibri" panose="020F0502020204030204" pitchFamily="34" charset="0"/>
                <a:cs typeface="IRBadr"/>
              </a:rPr>
              <a:t>ژن های </a:t>
            </a:r>
            <a:r>
              <a:rPr lang="fa-IR" spc="-20" dirty="0">
                <a:latin typeface="Calibri" panose="020F0502020204030204" pitchFamily="34" charset="0"/>
                <a:ea typeface="Calibri" panose="020F0502020204030204" pitchFamily="34" charset="0"/>
                <a:cs typeface="IRBadr"/>
              </a:rPr>
              <a:t>مربوطه بریزید.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 rtl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fa-IR" spc="-20" dirty="0">
                <a:latin typeface="Calibri" panose="020F0502020204030204" pitchFamily="34" charset="0"/>
                <a:ea typeface="Calibri" panose="020F0502020204030204" pitchFamily="34" charset="0"/>
                <a:cs typeface="IRBadr"/>
              </a:rPr>
              <a:t> بعد یک قطره از آنتی </a:t>
            </a:r>
            <a:r>
              <a:rPr lang="fa-IR" spc="-20" dirty="0" smtClean="0">
                <a:latin typeface="Calibri" panose="020F0502020204030204" pitchFamily="34" charset="0"/>
                <a:ea typeface="Calibri" panose="020F0502020204030204" pitchFamily="34" charset="0"/>
                <a:cs typeface="IRBadr"/>
              </a:rPr>
              <a:t>ژن ها </a:t>
            </a:r>
            <a:r>
              <a:rPr lang="fa-IR" spc="-20" dirty="0">
                <a:latin typeface="Calibri" panose="020F0502020204030204" pitchFamily="34" charset="0"/>
                <a:ea typeface="Calibri" panose="020F0502020204030204" pitchFamily="34" charset="0"/>
                <a:cs typeface="IRBadr"/>
              </a:rPr>
              <a:t>را اضافه کرده توسط اپلیکاتور مخلوط کرده به مدت 3 دقیقه روی روتاتور قرار دهید بعد از این مدت آگلوتیناسیون را بررسی کرده در صورت مثبت بودن به صورت لوله ای به روش زیر تعیین تیتر کنید.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 rtl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arenR"/>
            </a:pPr>
            <a:r>
              <a:rPr lang="fa-IR" spc="-20" dirty="0">
                <a:latin typeface="Calibri" panose="020F0502020204030204" pitchFamily="34" charset="0"/>
                <a:ea typeface="Calibri" panose="020F0502020204030204" pitchFamily="34" charset="0"/>
                <a:cs typeface="IRBadr"/>
              </a:rPr>
              <a:t>ابتدا انتی ژن سالمونلا که برای آزمایش انتخاب می شود به نسبت </a:t>
            </a:r>
            <a:r>
              <a:rPr lang="fa-IR" spc="-20" dirty="0" smtClean="0">
                <a:latin typeface="Calibri" panose="020F0502020204030204" pitchFamily="34" charset="0"/>
                <a:ea typeface="Calibri" panose="020F0502020204030204" pitchFamily="34" charset="0"/>
                <a:cs typeface="IRBadr"/>
              </a:rPr>
              <a:t>1/20 </a:t>
            </a:r>
            <a:r>
              <a:rPr lang="fa-IR" spc="-20" dirty="0">
                <a:latin typeface="Calibri" panose="020F0502020204030204" pitchFamily="34" charset="0"/>
                <a:ea typeface="Calibri" panose="020F0502020204030204" pitchFamily="34" charset="0"/>
                <a:cs typeface="IRBadr"/>
              </a:rPr>
              <a:t>رقیق کنید.(100 لاندا سرم + 2 سی سی آنتی ژن بروسلا)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 rtl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arenR"/>
            </a:pPr>
            <a:r>
              <a:rPr lang="fa-IR" spc="-20" dirty="0">
                <a:latin typeface="Calibri" panose="020F0502020204030204" pitchFamily="34" charset="0"/>
                <a:ea typeface="Calibri" panose="020F0502020204030204" pitchFamily="34" charset="0"/>
                <a:cs typeface="IRBadr"/>
              </a:rPr>
              <a:t>تعداد 9 لوله انتخاب کرده در لوله اول  </a:t>
            </a:r>
            <a:r>
              <a:rPr lang="fa-IR" spc="-20" dirty="0" smtClean="0">
                <a:latin typeface="Calibri" panose="020F0502020204030204" pitchFamily="34" charset="0"/>
                <a:ea typeface="Calibri" panose="020F0502020204030204" pitchFamily="34" charset="0"/>
                <a:cs typeface="IRBadr"/>
              </a:rPr>
              <a:t>0/9 </a:t>
            </a:r>
            <a:r>
              <a:rPr lang="fa-IR" spc="-20" dirty="0">
                <a:latin typeface="Calibri" panose="020F0502020204030204" pitchFamily="34" charset="0"/>
                <a:ea typeface="Calibri" panose="020F0502020204030204" pitchFamily="34" charset="0"/>
                <a:cs typeface="IRBadr"/>
              </a:rPr>
              <a:t>و در بقیه لوله ها </a:t>
            </a:r>
            <a:r>
              <a:rPr lang="fa-IR" spc="-20" dirty="0" smtClean="0">
                <a:latin typeface="Calibri" panose="020F0502020204030204" pitchFamily="34" charset="0"/>
                <a:ea typeface="Calibri" panose="020F0502020204030204" pitchFamily="34" charset="0"/>
                <a:cs typeface="IRBadr"/>
              </a:rPr>
              <a:t>0/5 </a:t>
            </a:r>
            <a:r>
              <a:rPr lang="fa-IR" spc="-20" dirty="0">
                <a:latin typeface="Calibri" panose="020F0502020204030204" pitchFamily="34" charset="0"/>
                <a:ea typeface="Calibri" panose="020F0502020204030204" pitchFamily="34" charset="0"/>
                <a:cs typeface="IRBadr"/>
              </a:rPr>
              <a:t>سرم فیزیولوژی بریزید.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 rtl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arenR"/>
            </a:pPr>
            <a:r>
              <a:rPr lang="fa-IR" spc="-20" dirty="0">
                <a:latin typeface="Calibri" panose="020F0502020204030204" pitchFamily="34" charset="0"/>
                <a:ea typeface="Calibri" panose="020F0502020204030204" pitchFamily="34" charset="0"/>
                <a:cs typeface="IRBadr"/>
              </a:rPr>
              <a:t>به لوله اول </a:t>
            </a:r>
            <a:r>
              <a:rPr lang="fa-IR" spc="-20" dirty="0" smtClean="0">
                <a:latin typeface="Calibri" panose="020F0502020204030204" pitchFamily="34" charset="0"/>
                <a:ea typeface="Calibri" panose="020F0502020204030204" pitchFamily="34" charset="0"/>
                <a:cs typeface="IRBadr"/>
              </a:rPr>
              <a:t>0/1 </a:t>
            </a:r>
            <a:r>
              <a:rPr lang="fa-IR" spc="-20" dirty="0">
                <a:latin typeface="Calibri" panose="020F0502020204030204" pitchFamily="34" charset="0"/>
                <a:ea typeface="Calibri" panose="020F0502020204030204" pitchFamily="34" charset="0"/>
                <a:cs typeface="IRBadr"/>
              </a:rPr>
              <a:t>میلی لیتر سرم مورد نظر ریخته بعد از مخلوط کردن </a:t>
            </a:r>
            <a:r>
              <a:rPr lang="fa-IR" spc="-20" dirty="0" smtClean="0">
                <a:latin typeface="Calibri" panose="020F0502020204030204" pitchFamily="34" charset="0"/>
                <a:ea typeface="Calibri" panose="020F0502020204030204" pitchFamily="34" charset="0"/>
                <a:cs typeface="IRBadr"/>
              </a:rPr>
              <a:t>0/5 </a:t>
            </a:r>
            <a:r>
              <a:rPr lang="fa-IR" spc="-20" dirty="0">
                <a:latin typeface="Calibri" panose="020F0502020204030204" pitchFamily="34" charset="0"/>
                <a:ea typeface="Calibri" panose="020F0502020204030204" pitchFamily="34" charset="0"/>
                <a:cs typeface="IRBadr"/>
              </a:rPr>
              <a:t>میلی از آنرا برداشته به لوله دوم ریخته و </a:t>
            </a:r>
            <a:r>
              <a:rPr lang="fa-IR" spc="-20" dirty="0" smtClean="0">
                <a:latin typeface="Calibri" panose="020F0502020204030204" pitchFamily="34" charset="0"/>
                <a:ea typeface="Calibri" panose="020F0502020204030204" pitchFamily="34" charset="0"/>
                <a:cs typeface="IRBadr"/>
              </a:rPr>
              <a:t>0/5میلی </a:t>
            </a:r>
            <a:r>
              <a:rPr lang="fa-IR" spc="-20" dirty="0">
                <a:latin typeface="Calibri" panose="020F0502020204030204" pitchFamily="34" charset="0"/>
                <a:ea typeface="Calibri" panose="020F0502020204030204" pitchFamily="34" charset="0"/>
                <a:cs typeface="IRBadr"/>
              </a:rPr>
              <a:t>از لوله دوم برداشته و به لوله سوم  و این کار را تا لوله نهم ادامه داده و </a:t>
            </a:r>
            <a:r>
              <a:rPr lang="fa-IR" spc="-20" dirty="0" smtClean="0">
                <a:latin typeface="Calibri" panose="020F0502020204030204" pitchFamily="34" charset="0"/>
                <a:ea typeface="Calibri" panose="020F0502020204030204" pitchFamily="34" charset="0"/>
                <a:cs typeface="IRBadr"/>
              </a:rPr>
              <a:t>0/5میلی </a:t>
            </a:r>
            <a:r>
              <a:rPr lang="fa-IR" spc="-20" dirty="0">
                <a:latin typeface="Calibri" panose="020F0502020204030204" pitchFamily="34" charset="0"/>
                <a:ea typeface="Calibri" panose="020F0502020204030204" pitchFamily="34" charset="0"/>
                <a:cs typeface="IRBadr"/>
              </a:rPr>
              <a:t>از لوله نهم برداشته به بیرون بریزید.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 rtl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arenR"/>
            </a:pPr>
            <a:r>
              <a:rPr lang="fa-IR" spc="-20" dirty="0">
                <a:latin typeface="Calibri" panose="020F0502020204030204" pitchFamily="34" charset="0"/>
                <a:ea typeface="Calibri" panose="020F0502020204030204" pitchFamily="34" charset="0"/>
                <a:cs typeface="IRBadr"/>
              </a:rPr>
              <a:t>نیم سی سی به تمام لوله ها انتی ژن مورد نظر را که قبلا آماده کرده اید اضافه کنید.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 rtl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arenR"/>
            </a:pPr>
            <a:r>
              <a:rPr lang="fa-IR" spc="-20" dirty="0">
                <a:latin typeface="Calibri" panose="020F0502020204030204" pitchFamily="34" charset="0"/>
                <a:ea typeface="Calibri" panose="020F0502020204030204" pitchFamily="34" charset="0"/>
                <a:cs typeface="IRBadr"/>
              </a:rPr>
              <a:t>24 ساعت در 37 درجه قرار بدهید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 rtl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arenR"/>
            </a:pPr>
            <a:r>
              <a:rPr lang="fa-IR" spc="-20" dirty="0">
                <a:latin typeface="Calibri" panose="020F0502020204030204" pitchFamily="34" charset="0"/>
                <a:ea typeface="Calibri" panose="020F0502020204030204" pitchFamily="34" charset="0"/>
                <a:cs typeface="IRBadr"/>
              </a:rPr>
              <a:t> آگلوتیناسیون را بررسی کرده و گزارش نهایی کنید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 rtl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arenR"/>
            </a:pPr>
            <a:r>
              <a:rPr lang="fa-IR" spc="-20" dirty="0">
                <a:latin typeface="Calibri" panose="020F0502020204030204" pitchFamily="34" charset="0"/>
                <a:ea typeface="Calibri" panose="020F0502020204030204" pitchFamily="34" charset="0"/>
                <a:cs typeface="IRBadr"/>
              </a:rPr>
              <a:t>آخرین رقت که آگلوتیناسیون مشاهده شد تیتر نهایی گزارش می شود.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 rtl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spc="-20" dirty="0">
                <a:latin typeface="Calibri" panose="020F0502020204030204" pitchFamily="34" charset="0"/>
                <a:ea typeface="Calibri" panose="020F0502020204030204" pitchFamily="34" charset="0"/>
                <a:cs typeface="IRBadr"/>
              </a:rPr>
              <a:t>رقت لوله اول </a:t>
            </a:r>
            <a:r>
              <a:rPr lang="fa-IR" spc="-20" dirty="0" smtClean="0">
                <a:latin typeface="Calibri" panose="020F0502020204030204" pitchFamily="34" charset="0"/>
                <a:ea typeface="Calibri" panose="020F0502020204030204" pitchFamily="34" charset="0"/>
                <a:cs typeface="IRBadr"/>
              </a:rPr>
              <a:t>1/10 </a:t>
            </a:r>
            <a:r>
              <a:rPr lang="fa-IR" spc="-20" dirty="0">
                <a:latin typeface="Calibri" panose="020F0502020204030204" pitchFamily="34" charset="0"/>
                <a:ea typeface="Calibri" panose="020F0502020204030204" pitchFamily="34" charset="0"/>
                <a:cs typeface="IRBadr"/>
              </a:rPr>
              <a:t>و به ترتیب </a:t>
            </a:r>
            <a:r>
              <a:rPr lang="fa-IR" spc="-20" dirty="0" smtClean="0">
                <a:latin typeface="Calibri" panose="020F0502020204030204" pitchFamily="34" charset="0"/>
                <a:ea typeface="Calibri" panose="020F0502020204030204" pitchFamily="34" charset="0"/>
                <a:cs typeface="IRBadr"/>
              </a:rPr>
              <a:t>1/20 </a:t>
            </a:r>
            <a:r>
              <a:rPr lang="fa-IR" spc="-20" dirty="0">
                <a:latin typeface="Calibri" panose="020F0502020204030204" pitchFamily="34" charset="0"/>
                <a:ea typeface="Calibri" panose="020F0502020204030204" pitchFamily="34" charset="0"/>
                <a:cs typeface="IRBadr"/>
              </a:rPr>
              <a:t>و </a:t>
            </a:r>
            <a:r>
              <a:rPr lang="fa-IR" spc="-20" dirty="0" smtClean="0">
                <a:latin typeface="Calibri" panose="020F0502020204030204" pitchFamily="34" charset="0"/>
                <a:ea typeface="Calibri" panose="020F0502020204030204" pitchFamily="34" charset="0"/>
                <a:cs typeface="IRBadr"/>
              </a:rPr>
              <a:t>1/40و 1/80 </a:t>
            </a:r>
            <a:r>
              <a:rPr lang="fa-IR" spc="-20" dirty="0">
                <a:latin typeface="Calibri" panose="020F0502020204030204" pitchFamily="34" charset="0"/>
                <a:ea typeface="Calibri" panose="020F0502020204030204" pitchFamily="34" charset="0"/>
                <a:cs typeface="IRBadr"/>
              </a:rPr>
              <a:t>و... می باشد.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rtl="1"/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406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0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/>
              <a:t>تعیین کیفی </a:t>
            </a:r>
            <a:r>
              <a:rPr lang="en-US" dirty="0"/>
              <a:t>CRP</a:t>
            </a:r>
            <a:r>
              <a:rPr lang="fa-IR" dirty="0"/>
              <a:t> در سرم (پروتئین فاز حاد):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marR="0" lvl="0" indent="-342900" algn="just" rtl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arenR"/>
            </a:pPr>
            <a:r>
              <a:rPr lang="fa-IR" spc="-20" dirty="0">
                <a:latin typeface="Calibri" panose="020F0502020204030204" pitchFamily="34" charset="0"/>
                <a:ea typeface="Calibri" panose="020F0502020204030204" pitchFamily="34" charset="0"/>
                <a:cs typeface="IRBadr"/>
              </a:rPr>
              <a:t>کیتها و نمونه ها را به دمای اتاق برسانید.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 rtl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arenR"/>
            </a:pPr>
            <a:r>
              <a:rPr lang="fa-IR" spc="-20" dirty="0">
                <a:latin typeface="Calibri" panose="020F0502020204030204" pitchFamily="34" charset="0"/>
                <a:ea typeface="Calibri" panose="020F0502020204030204" pitchFamily="34" charset="0"/>
                <a:cs typeface="IRBadr"/>
              </a:rPr>
              <a:t>یک قطره از سرم و کنترلهای مثبت و منفی روی اسلاید قرار دهید.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 rtl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arenR"/>
            </a:pPr>
            <a:r>
              <a:rPr lang="fa-IR" spc="-20" dirty="0">
                <a:latin typeface="Calibri" panose="020F0502020204030204" pitchFamily="34" charset="0"/>
                <a:ea typeface="Calibri" panose="020F0502020204030204" pitchFamily="34" charset="0"/>
                <a:cs typeface="IRBadr"/>
              </a:rPr>
              <a:t>یک قطره از سوسپانسیون لاتکس کنار قطرات فوق قرار داده توسط اپلیکاتور مخلوط کرده و در سطح اسلاید پخش کنید.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 rtl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arenR"/>
            </a:pPr>
            <a:r>
              <a:rPr lang="fa-IR" spc="-20" dirty="0">
                <a:latin typeface="Calibri" panose="020F0502020204030204" pitchFamily="34" charset="0"/>
                <a:ea typeface="Calibri" panose="020F0502020204030204" pitchFamily="34" charset="0"/>
                <a:cs typeface="IRBadr"/>
              </a:rPr>
              <a:t>اسلاید را توسط روتاتور به مدت 2 دقیقه با سرعت 60-80 دور در دقیقه حرکت دهید.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 rtl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"/>
            </a:pPr>
            <a:r>
              <a:rPr lang="fa-IR" spc="-20" dirty="0">
                <a:latin typeface="Calibri" panose="020F0502020204030204" pitchFamily="34" charset="0"/>
                <a:ea typeface="Calibri" panose="020F0502020204030204" pitchFamily="34" charset="0"/>
                <a:cs typeface="IRBadr"/>
              </a:rPr>
              <a:t>ذرات آگلوتیناسیون درشت با پس زمینه شفاف=3+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 rtl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"/>
            </a:pPr>
            <a:r>
              <a:rPr lang="fa-IR" spc="-20" dirty="0">
                <a:latin typeface="Calibri" panose="020F0502020204030204" pitchFamily="34" charset="0"/>
                <a:ea typeface="Calibri" panose="020F0502020204030204" pitchFamily="34" charset="0"/>
                <a:cs typeface="IRBadr"/>
              </a:rPr>
              <a:t>ذرات آگلوتیناسیون متوسط با پس زمینه نیمه کدر=2+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 rtl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"/>
            </a:pPr>
            <a:r>
              <a:rPr lang="fa-IR" spc="-20" dirty="0">
                <a:latin typeface="Calibri" panose="020F0502020204030204" pitchFamily="34" charset="0"/>
                <a:ea typeface="Calibri" panose="020F0502020204030204" pitchFamily="34" charset="0"/>
                <a:cs typeface="IRBadr"/>
              </a:rPr>
              <a:t>ذرات آگلوتیناسیون کوچک با پس زمینه کدر =1+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rtl="1"/>
            <a:r>
              <a:rPr lang="fa-IR" spc="-20" dirty="0">
                <a:ea typeface="Calibri" panose="020F0502020204030204" pitchFamily="34" charset="0"/>
                <a:cs typeface="IRBadr"/>
              </a:rPr>
              <a:t>سوسپانسیون یکنواخت و عدم وجود آگلوتیناسیون =منفی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464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758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/>
              <a:t>اهمیت آزمایشات سرولوژی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2800" dirty="0"/>
              <a:t>واکنشهای سرولوژيک يک </a:t>
            </a:r>
            <a:r>
              <a:rPr lang="fa-IR" sz="2800" dirty="0" smtClean="0"/>
              <a:t>آنتی ژن </a:t>
            </a:r>
            <a:r>
              <a:rPr lang="fa-IR" sz="2800" dirty="0"/>
              <a:t>اختصاصی از ميکروارگانيسم و يا يک پاسخ ايمنی بدن در برابر ميگروارگانيسم های عفونی را نشان میدهد: </a:t>
            </a:r>
            <a:endParaRPr lang="fa-IR" sz="2800" dirty="0" smtClean="0"/>
          </a:p>
          <a:p>
            <a:pPr algn="r" rtl="1"/>
            <a:r>
              <a:rPr lang="fa-IR" sz="2800" dirty="0" smtClean="0"/>
              <a:t>فقط آنتی ژن</a:t>
            </a:r>
          </a:p>
          <a:p>
            <a:pPr algn="r" rtl="1"/>
            <a:r>
              <a:rPr lang="en-US" sz="2800" dirty="0" smtClean="0"/>
              <a:t> </a:t>
            </a:r>
            <a:r>
              <a:rPr lang="fa-IR" sz="2800" dirty="0"/>
              <a:t>فقط </a:t>
            </a:r>
            <a:r>
              <a:rPr lang="fa-IR" sz="2800" dirty="0" smtClean="0"/>
              <a:t>آنتی بادی</a:t>
            </a:r>
          </a:p>
          <a:p>
            <a:pPr algn="r" rtl="1"/>
            <a:r>
              <a:rPr lang="en-US" sz="2800" dirty="0" smtClean="0"/>
              <a:t> </a:t>
            </a:r>
            <a:r>
              <a:rPr lang="fa-IR" sz="2800" dirty="0" smtClean="0"/>
              <a:t>آنتی ژن </a:t>
            </a:r>
            <a:r>
              <a:rPr lang="fa-IR" sz="2800" dirty="0"/>
              <a:t>به همراه </a:t>
            </a:r>
            <a:r>
              <a:rPr lang="fa-IR" sz="2800" dirty="0" smtClean="0"/>
              <a:t>آنتی بادی</a:t>
            </a:r>
            <a:endParaRPr lang="en-US" sz="28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32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/>
              <a:t>اهمیت آزمایشات سرولوژی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3200" dirty="0"/>
              <a:t>طيف گستردهای از </a:t>
            </a:r>
            <a:r>
              <a:rPr lang="fa-IR" sz="3200" dirty="0" smtClean="0"/>
              <a:t>آزمايش های </a:t>
            </a:r>
            <a:r>
              <a:rPr lang="fa-IR" sz="3200" dirty="0"/>
              <a:t>سرولوژيکی در حال حاضر در دسترس است و هر روز تستهای جديدی به اين طيف گسترده اضافه میشود. </a:t>
            </a:r>
            <a:endParaRPr lang="fa-IR" sz="3200" dirty="0" smtClean="0"/>
          </a:p>
          <a:p>
            <a:pPr algn="r" rtl="1"/>
            <a:r>
              <a:rPr lang="fa-IR" sz="3200" dirty="0" smtClean="0"/>
              <a:t>هر </a:t>
            </a:r>
            <a:r>
              <a:rPr lang="fa-IR" sz="3200" dirty="0"/>
              <a:t>آزمايشگاه بايد يک سياست را برای انجام اين </a:t>
            </a:r>
            <a:r>
              <a:rPr lang="fa-IR" sz="3200" dirty="0" smtClean="0"/>
              <a:t>آزمايش ها </a:t>
            </a:r>
            <a:r>
              <a:rPr lang="fa-IR" sz="3200" dirty="0"/>
              <a:t>تعريف کند، چراکه علاوه بر هزينه بالای </a:t>
            </a:r>
            <a:r>
              <a:rPr lang="fa-IR" sz="3200" dirty="0" smtClean="0"/>
              <a:t>تست ها </a:t>
            </a:r>
            <a:r>
              <a:rPr lang="fa-IR" sz="3200" dirty="0"/>
              <a:t>و عمر محدود معرفها (سرم و </a:t>
            </a:r>
            <a:r>
              <a:rPr lang="fa-IR" sz="3200" dirty="0" smtClean="0"/>
              <a:t>آنتی ژن</a:t>
            </a:r>
            <a:r>
              <a:rPr lang="fa-IR" sz="3200" dirty="0"/>
              <a:t>)، هر آزمايشگاه نيازمند روشهای استاندارد انجام آزمايش </a:t>
            </a:r>
            <a:r>
              <a:rPr lang="fa-IR" sz="3200" dirty="0" smtClean="0"/>
              <a:t>به صورت </a:t>
            </a:r>
            <a:r>
              <a:rPr lang="fa-IR" sz="3200" dirty="0"/>
              <a:t>مستند و مکتوب میباشد. </a:t>
            </a:r>
            <a:endParaRPr lang="en-US" sz="32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84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/>
              <a:t>دستورالعمل اجرايی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2800" dirty="0"/>
              <a:t>يک عنصر مهم در حفظ يکنواختی جوابهای حاصل از آزمايشگاه در </a:t>
            </a:r>
            <a:r>
              <a:rPr lang="fa-IR" sz="2800" dirty="0" smtClean="0"/>
              <a:t>شيفت</a:t>
            </a:r>
            <a:r>
              <a:rPr lang="en-US" sz="2800" dirty="0" smtClean="0"/>
              <a:t> </a:t>
            </a:r>
            <a:r>
              <a:rPr lang="fa-IR" sz="2800" dirty="0" smtClean="0"/>
              <a:t>ها </a:t>
            </a:r>
            <a:r>
              <a:rPr lang="fa-IR" sz="2800" dirty="0"/>
              <a:t>و روزهای مختلف کاری، وجود يک دستورالعمل استاندارد کاری با تمام جزئيات (ايمنی، نحوه انتقال نمونه، انجام و کنترل کيفی آزمايش) </a:t>
            </a:r>
            <a:r>
              <a:rPr lang="fa-IR" sz="2800" dirty="0" smtClean="0"/>
              <a:t>می</a:t>
            </a:r>
            <a:r>
              <a:rPr lang="en-US" sz="2800" dirty="0" smtClean="0"/>
              <a:t> </a:t>
            </a:r>
            <a:r>
              <a:rPr lang="fa-IR" sz="2800" dirty="0" smtClean="0"/>
              <a:t>باشد </a:t>
            </a:r>
            <a:r>
              <a:rPr lang="fa-IR" sz="2800" dirty="0"/>
              <a:t>که اين دستورالعمل توسط کليه پرسنل آزمايشگاه رعايت و اجرا میگردد.</a:t>
            </a:r>
            <a:endParaRPr lang="en-US" sz="28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838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332" y="491706"/>
            <a:ext cx="10627916" cy="5680494"/>
          </a:xfrm>
        </p:spPr>
        <p:txBody>
          <a:bodyPr>
            <a:normAutofit lnSpcReduction="10000"/>
          </a:bodyPr>
          <a:lstStyle/>
          <a:p>
            <a:pPr algn="r" rtl="1"/>
            <a:r>
              <a:rPr lang="fa-IR" dirty="0"/>
              <a:t> اصول روش انجام </a:t>
            </a:r>
            <a:r>
              <a:rPr lang="fa-IR" dirty="0" smtClean="0"/>
              <a:t>آزمايش</a:t>
            </a:r>
            <a:endParaRPr lang="en-US" dirty="0" smtClean="0"/>
          </a:p>
          <a:p>
            <a:pPr algn="r" rtl="1"/>
            <a:r>
              <a:rPr lang="fa-IR" dirty="0" smtClean="0"/>
              <a:t> نمونه</a:t>
            </a:r>
            <a:r>
              <a:rPr lang="en-US" dirty="0" smtClean="0"/>
              <a:t> </a:t>
            </a:r>
            <a:r>
              <a:rPr lang="fa-IR" dirty="0" smtClean="0"/>
              <a:t>گيری</a:t>
            </a:r>
            <a:r>
              <a:rPr lang="fa-IR" dirty="0"/>
              <a:t>، انتقال و نگهداری </a:t>
            </a:r>
            <a:r>
              <a:rPr lang="fa-IR" dirty="0" smtClean="0"/>
              <a:t>نمونه</a:t>
            </a:r>
            <a:endParaRPr lang="en-US" dirty="0" smtClean="0"/>
          </a:p>
          <a:p>
            <a:pPr algn="r" rtl="1"/>
            <a:r>
              <a:rPr lang="fa-IR" dirty="0" smtClean="0"/>
              <a:t> </a:t>
            </a:r>
            <a:r>
              <a:rPr lang="fa-IR" dirty="0"/>
              <a:t>مشخصات عملکردی (خطی بودن، صحت، دقت</a:t>
            </a:r>
            <a:r>
              <a:rPr lang="fa-IR" dirty="0" smtClean="0"/>
              <a:t>)</a:t>
            </a:r>
            <a:endParaRPr lang="en-US" dirty="0" smtClean="0"/>
          </a:p>
          <a:p>
            <a:pPr algn="r" rtl="1"/>
            <a:r>
              <a:rPr lang="fa-IR" dirty="0" smtClean="0"/>
              <a:t> </a:t>
            </a:r>
            <a:r>
              <a:rPr lang="fa-IR" dirty="0"/>
              <a:t>محدوده اختصاصيت و حساسيت روش </a:t>
            </a:r>
            <a:endParaRPr lang="en-US" dirty="0" smtClean="0"/>
          </a:p>
          <a:p>
            <a:pPr algn="r" rtl="1"/>
            <a:r>
              <a:rPr lang="fa-IR" dirty="0" smtClean="0"/>
              <a:t> </a:t>
            </a:r>
            <a:r>
              <a:rPr lang="fa-IR" dirty="0"/>
              <a:t>تجهيزات و </a:t>
            </a:r>
            <a:r>
              <a:rPr lang="fa-IR" dirty="0" smtClean="0"/>
              <a:t>معرف</a:t>
            </a:r>
            <a:r>
              <a:rPr lang="en-US" dirty="0" smtClean="0"/>
              <a:t> </a:t>
            </a:r>
            <a:r>
              <a:rPr lang="fa-IR" dirty="0" smtClean="0"/>
              <a:t>های </a:t>
            </a:r>
            <a:r>
              <a:rPr lang="fa-IR" dirty="0"/>
              <a:t>موردنياز </a:t>
            </a:r>
            <a:endParaRPr lang="en-US" dirty="0" smtClean="0"/>
          </a:p>
          <a:p>
            <a:pPr algn="r" rtl="1"/>
            <a:r>
              <a:rPr lang="fa-IR" dirty="0" smtClean="0"/>
              <a:t> </a:t>
            </a:r>
            <a:r>
              <a:rPr lang="fa-IR" dirty="0"/>
              <a:t>بيان </a:t>
            </a:r>
            <a:r>
              <a:rPr lang="fa-IR" dirty="0" smtClean="0"/>
              <a:t>گام</a:t>
            </a:r>
            <a:r>
              <a:rPr lang="en-US" dirty="0" smtClean="0"/>
              <a:t> </a:t>
            </a:r>
            <a:r>
              <a:rPr lang="fa-IR" dirty="0" smtClean="0"/>
              <a:t>به گام </a:t>
            </a:r>
            <a:r>
              <a:rPr lang="fa-IR" dirty="0"/>
              <a:t>انجام </a:t>
            </a:r>
            <a:r>
              <a:rPr lang="fa-IR" dirty="0" smtClean="0"/>
              <a:t>آزمايش</a:t>
            </a:r>
            <a:endParaRPr lang="en-US" dirty="0" smtClean="0"/>
          </a:p>
          <a:p>
            <a:pPr algn="r" rtl="1"/>
            <a:r>
              <a:rPr lang="fa-IR" dirty="0" smtClean="0"/>
              <a:t> </a:t>
            </a:r>
            <a:r>
              <a:rPr lang="fa-IR" dirty="0"/>
              <a:t>شيوه کنترل کيفی </a:t>
            </a:r>
            <a:r>
              <a:rPr lang="fa-IR" dirty="0" smtClean="0"/>
              <a:t>تست</a:t>
            </a:r>
            <a:endParaRPr lang="en-US" dirty="0" smtClean="0"/>
          </a:p>
          <a:p>
            <a:pPr algn="r" rtl="1"/>
            <a:r>
              <a:rPr lang="fa-IR" dirty="0" smtClean="0"/>
              <a:t> مداخله</a:t>
            </a:r>
            <a:r>
              <a:rPr lang="en-US" dirty="0" smtClean="0"/>
              <a:t> </a:t>
            </a:r>
            <a:r>
              <a:rPr lang="fa-IR" dirty="0" smtClean="0"/>
              <a:t>گرها </a:t>
            </a:r>
            <a:r>
              <a:rPr lang="fa-IR" dirty="0"/>
              <a:t>(هموليز، ليپميک و ايکتريک بودن نمونه</a:t>
            </a:r>
            <a:r>
              <a:rPr lang="fa-IR" dirty="0" smtClean="0"/>
              <a:t>)</a:t>
            </a:r>
            <a:endParaRPr lang="en-US" dirty="0" smtClean="0"/>
          </a:p>
          <a:p>
            <a:pPr algn="r" rtl="1"/>
            <a:r>
              <a:rPr lang="fa-IR" dirty="0" smtClean="0"/>
              <a:t> </a:t>
            </a:r>
            <a:r>
              <a:rPr lang="fa-IR" dirty="0"/>
              <a:t>محدوده </a:t>
            </a:r>
            <a:r>
              <a:rPr lang="fa-IR" dirty="0" smtClean="0"/>
              <a:t>بيولوژيک</a:t>
            </a:r>
            <a:endParaRPr lang="en-US" dirty="0" smtClean="0"/>
          </a:p>
          <a:p>
            <a:pPr algn="r" rtl="1"/>
            <a:r>
              <a:rPr lang="fa-IR" dirty="0" smtClean="0"/>
              <a:t> </a:t>
            </a:r>
            <a:r>
              <a:rPr lang="fa-IR" dirty="0"/>
              <a:t>محدوده قابل گزارش جواب </a:t>
            </a:r>
            <a:r>
              <a:rPr lang="fa-IR" dirty="0" smtClean="0"/>
              <a:t>تست</a:t>
            </a:r>
            <a:endParaRPr lang="en-US" dirty="0" smtClean="0"/>
          </a:p>
          <a:p>
            <a:pPr algn="r" rtl="1"/>
            <a:r>
              <a:rPr lang="fa-IR" dirty="0" smtClean="0"/>
              <a:t> </a:t>
            </a:r>
            <a:r>
              <a:rPr lang="fa-IR" dirty="0"/>
              <a:t>نتايج بحرانی </a:t>
            </a:r>
            <a:endParaRPr lang="en-US" dirty="0" smtClean="0"/>
          </a:p>
          <a:p>
            <a:pPr algn="r" rtl="1"/>
            <a:r>
              <a:rPr lang="fa-IR" dirty="0" smtClean="0"/>
              <a:t> </a:t>
            </a:r>
            <a:r>
              <a:rPr lang="fa-IR" dirty="0"/>
              <a:t>تفسيرهای آزمايشگاهی </a:t>
            </a:r>
            <a:endParaRPr lang="en-US" dirty="0" smtClean="0"/>
          </a:p>
          <a:p>
            <a:pPr algn="r" rtl="1"/>
            <a:r>
              <a:rPr lang="fa-IR" dirty="0" smtClean="0"/>
              <a:t> </a:t>
            </a:r>
            <a:r>
              <a:rPr lang="fa-IR" dirty="0"/>
              <a:t>احتياطات ايمنی </a:t>
            </a:r>
            <a:endParaRPr lang="en-US" dirty="0" smtClean="0"/>
          </a:p>
          <a:p>
            <a:pPr algn="r" rtl="1"/>
            <a:r>
              <a:rPr lang="fa-IR" dirty="0" smtClean="0"/>
              <a:t> </a:t>
            </a:r>
            <a:r>
              <a:rPr lang="fa-IR" dirty="0"/>
              <a:t>منابع بالقوه تغييرپذيری در </a:t>
            </a:r>
            <a:r>
              <a:rPr lang="fa-IR" dirty="0" smtClean="0"/>
              <a:t>تست</a:t>
            </a:r>
            <a:r>
              <a:rPr lang="en-US" dirty="0" smtClean="0"/>
              <a:t> </a:t>
            </a:r>
            <a:r>
              <a:rPr lang="fa-IR" dirty="0" smtClean="0"/>
              <a:t>ها </a:t>
            </a:r>
            <a:r>
              <a:rPr lang="fa-IR" dirty="0"/>
              <a:t>و نتايج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536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/>
              <a:t>انتخاب تست يا روش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2400" dirty="0"/>
              <a:t>همانطور که آزمايشات و روشهای جديد برای آناليتهای مختلف (</a:t>
            </a:r>
            <a:r>
              <a:rPr lang="fa-IR" sz="2400" dirty="0" smtClean="0"/>
              <a:t>آنتی بادی ها </a:t>
            </a:r>
            <a:r>
              <a:rPr lang="fa-IR" sz="2400" dirty="0"/>
              <a:t>يا </a:t>
            </a:r>
            <a:r>
              <a:rPr lang="fa-IR" sz="2400" dirty="0" smtClean="0"/>
              <a:t>آنتی ژن ها</a:t>
            </a:r>
            <a:r>
              <a:rPr lang="fa-IR" sz="2400" dirty="0"/>
              <a:t>) ايجاد </a:t>
            </a:r>
            <a:r>
              <a:rPr lang="fa-IR" sz="2400" dirty="0" smtClean="0"/>
              <a:t>می شود</a:t>
            </a:r>
            <a:r>
              <a:rPr lang="fa-IR" sz="2400" dirty="0"/>
              <a:t>، بايد با توجه به نيازهای آزمايشگاه، </a:t>
            </a:r>
            <a:r>
              <a:rPr lang="fa-IR" sz="2400" dirty="0" smtClean="0"/>
              <a:t>مناسب ترين </a:t>
            </a:r>
            <a:r>
              <a:rPr lang="fa-IR" sz="2400" dirty="0"/>
              <a:t>آزمايش/روش انتخاب شود</a:t>
            </a:r>
            <a:r>
              <a:rPr lang="fa-IR" sz="2400" dirty="0" smtClean="0"/>
              <a:t>.</a:t>
            </a:r>
            <a:endParaRPr lang="en-US" sz="2400" dirty="0" smtClean="0"/>
          </a:p>
          <a:p>
            <a:pPr algn="r" rtl="1"/>
            <a:r>
              <a:rPr lang="fa-IR" sz="2400" dirty="0" smtClean="0"/>
              <a:t>عواملی که </a:t>
            </a:r>
            <a:r>
              <a:rPr lang="fa-IR" sz="2400" dirty="0"/>
              <a:t>بايد در نظر گرفته </a:t>
            </a:r>
            <a:r>
              <a:rPr lang="fa-IR" sz="2400" dirty="0" smtClean="0"/>
              <a:t>شود: دقت</a:t>
            </a:r>
            <a:r>
              <a:rPr lang="fa-IR" sz="2400" dirty="0"/>
              <a:t>، صحت، حساسيت، اختصاصيت، قيمت و سهولت </a:t>
            </a:r>
            <a:r>
              <a:rPr lang="fa-IR" sz="2400" dirty="0" smtClean="0"/>
              <a:t>عملکرد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3097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en-US" dirty="0" smtClean="0"/>
              <a:t>BIAS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en-US" sz="2400" dirty="0" smtClean="0"/>
              <a:t>Bias </a:t>
            </a:r>
            <a:r>
              <a:rPr lang="en-US" sz="2400" dirty="0"/>
              <a:t>،</a:t>
            </a:r>
            <a:r>
              <a:rPr lang="fa-IR" sz="2400" dirty="0"/>
              <a:t>اختصاصيت و حساسيت با هم در ارتباط </a:t>
            </a:r>
            <a:r>
              <a:rPr lang="fa-IR" sz="2400" dirty="0" smtClean="0"/>
              <a:t>میباشند</a:t>
            </a:r>
            <a:r>
              <a:rPr lang="en-US" sz="2400" dirty="0" smtClean="0"/>
              <a:t>.</a:t>
            </a:r>
          </a:p>
          <a:p>
            <a:pPr algn="r" rtl="1"/>
            <a:r>
              <a:rPr lang="fa-IR" sz="2400" dirty="0"/>
              <a:t>غالباً يک تست با حساسيت بالا اختصاصيت کمی دارد</a:t>
            </a:r>
            <a:r>
              <a:rPr lang="fa-IR" sz="2400" dirty="0" smtClean="0"/>
              <a:t>.</a:t>
            </a:r>
            <a:endParaRPr lang="en-US" sz="2400" dirty="0" smtClean="0"/>
          </a:p>
          <a:p>
            <a:pPr algn="r" rtl="1"/>
            <a:r>
              <a:rPr lang="fa-IR" sz="2400" dirty="0" smtClean="0"/>
              <a:t> </a:t>
            </a:r>
            <a:r>
              <a:rPr lang="fa-IR" sz="2400" dirty="0"/>
              <a:t>ممکن است </a:t>
            </a:r>
            <a:r>
              <a:rPr lang="en-US" sz="2400" dirty="0"/>
              <a:t>bias </a:t>
            </a:r>
            <a:r>
              <a:rPr lang="fa-IR" sz="2400" dirty="0"/>
              <a:t>نتيجه اختصاصيت يا حساسيت پايين باشد</a:t>
            </a:r>
            <a:r>
              <a:rPr lang="fa-IR" sz="2400" dirty="0" smtClean="0"/>
              <a:t>.</a:t>
            </a:r>
            <a:endParaRPr lang="en-US" sz="2400" dirty="0" smtClean="0"/>
          </a:p>
          <a:p>
            <a:pPr algn="r" rtl="1"/>
            <a:r>
              <a:rPr lang="fa-IR" sz="2400" dirty="0" smtClean="0"/>
              <a:t> </a:t>
            </a:r>
            <a:r>
              <a:rPr lang="fa-IR" sz="2400" dirty="0"/>
              <a:t>برای تعيين وجود </a:t>
            </a:r>
            <a:r>
              <a:rPr lang="en-US" sz="2400" dirty="0"/>
              <a:t>bias </a:t>
            </a:r>
            <a:r>
              <a:rPr lang="fa-IR" sz="2400" dirty="0"/>
              <a:t>بايد روش مورد نظر با </a:t>
            </a:r>
            <a:r>
              <a:rPr lang="fa-IR" sz="2400" b="1" dirty="0"/>
              <a:t>روش </a:t>
            </a:r>
            <a:r>
              <a:rPr lang="fa-IR" sz="2400" b="1" dirty="0" smtClean="0"/>
              <a:t>قابل</a:t>
            </a:r>
            <a:r>
              <a:rPr lang="en-US" sz="2400" b="1" dirty="0" smtClean="0"/>
              <a:t> </a:t>
            </a:r>
            <a:r>
              <a:rPr lang="fa-IR" sz="2400" b="1" dirty="0" smtClean="0"/>
              <a:t>اعتماد </a:t>
            </a:r>
            <a:r>
              <a:rPr lang="fa-IR" sz="2400" b="1" dirty="0"/>
              <a:t>يا ترجيحاً روش استاندارد </a:t>
            </a:r>
            <a:r>
              <a:rPr lang="fa-IR" sz="2400" dirty="0"/>
              <a:t>مقايسه شود. </a:t>
            </a:r>
            <a:r>
              <a:rPr lang="fa-IR" sz="2400" dirty="0" smtClean="0"/>
              <a:t>نمونه های </a:t>
            </a:r>
            <a:r>
              <a:rPr lang="fa-IR" sz="2400" dirty="0"/>
              <a:t>يکسان بايد با دو روش در يک آزمايشگاه انجام شود و نتايج با هم مقايسه گردد، گرچه مقايسه بين آزمايشگاهی هم میتواند مفيد باشد. اگر نتايج حاصل از دو روش مختلف با هم سازگار نبود، بايد نسبت به انتخاب روش </a:t>
            </a:r>
            <a:r>
              <a:rPr lang="fa-IR" sz="2400" dirty="0" smtClean="0"/>
              <a:t>بهتر </a:t>
            </a:r>
            <a:r>
              <a:rPr lang="fa-IR" sz="2400" dirty="0"/>
              <a:t>و استفاده از آن </a:t>
            </a:r>
            <a:r>
              <a:rPr lang="fa-IR" sz="2400" dirty="0" smtClean="0"/>
              <a:t>تصميم گيری </a:t>
            </a:r>
            <a:r>
              <a:rPr lang="fa-IR" sz="2400" dirty="0"/>
              <a:t>نمود</a:t>
            </a:r>
            <a:endParaRPr lang="en-US" sz="24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19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437</TotalTime>
  <Words>2339</Words>
  <Application>Microsoft Office PowerPoint</Application>
  <PresentationFormat>Widescreen</PresentationFormat>
  <Paragraphs>151</Paragraphs>
  <Slides>32</Slides>
  <Notes>0</Notes>
  <HiddenSlides>0</HiddenSlides>
  <MMClips>31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Arial</vt:lpstr>
      <vt:lpstr>Calibri</vt:lpstr>
      <vt:lpstr>IRBadr</vt:lpstr>
      <vt:lpstr>Rockwell</vt:lpstr>
      <vt:lpstr>Rockwell Condensed</vt:lpstr>
      <vt:lpstr>Times New Roman</vt:lpstr>
      <vt:lpstr>Wingdings</vt:lpstr>
      <vt:lpstr>Wood Type</vt:lpstr>
      <vt:lpstr>کنترل کیفی در آزمایشات سرولوژی</vt:lpstr>
      <vt:lpstr>آنتی ژن و آنتی بادی</vt:lpstr>
      <vt:lpstr>اهمیت آزمایشات سرولوژی</vt:lpstr>
      <vt:lpstr>اهمیت آزمایشات سرولوژی</vt:lpstr>
      <vt:lpstr>اهمیت آزمایشات سرولوژی</vt:lpstr>
      <vt:lpstr>دستورالعمل اجرايی</vt:lpstr>
      <vt:lpstr>PowerPoint Presentation</vt:lpstr>
      <vt:lpstr>انتخاب تست يا روش</vt:lpstr>
      <vt:lpstr>BIAS</vt:lpstr>
      <vt:lpstr>اختصاصیت حساسیت و دقت</vt:lpstr>
      <vt:lpstr>اختصاصیت حساسیت و دقت</vt:lpstr>
      <vt:lpstr>اختصاصیت حساسیت و دقت</vt:lpstr>
      <vt:lpstr>جمع آوری نمونه ها </vt:lpstr>
      <vt:lpstr>سرم کنترل </vt:lpstr>
      <vt:lpstr>آماده سازی کنترل:</vt:lpstr>
      <vt:lpstr>معرف ها</vt:lpstr>
      <vt:lpstr>معرف ها</vt:lpstr>
      <vt:lpstr>معرف ها</vt:lpstr>
      <vt:lpstr>ابزار و تجهيزات</vt:lpstr>
      <vt:lpstr>PowerPoint Presentation</vt:lpstr>
      <vt:lpstr>PowerPoint Presentation</vt:lpstr>
      <vt:lpstr>Latex agglutination (aso)</vt:lpstr>
      <vt:lpstr>PowerPoint Presentation</vt:lpstr>
      <vt:lpstr>PowerPoint Presentation</vt:lpstr>
      <vt:lpstr>عملکرد آزمون:</vt:lpstr>
      <vt:lpstr>گزارش و نگهداری اطلاعات</vt:lpstr>
      <vt:lpstr>نکات ضروری در کنترل کيفی سرولوژی</vt:lpstr>
      <vt:lpstr>PowerPoint Presentation</vt:lpstr>
      <vt:lpstr>PowerPoint Presentation</vt:lpstr>
      <vt:lpstr>آزمایش ویدال: </vt:lpstr>
      <vt:lpstr>تعیین کیفی CRP در سرم (پروتئین فاز حاد):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کنترل کیفی در آزمایشات سرولوژی</dc:title>
  <dc:creator>user</dc:creator>
  <cp:lastModifiedBy>ECS</cp:lastModifiedBy>
  <cp:revision>25</cp:revision>
  <dcterms:created xsi:type="dcterms:W3CDTF">2022-12-18T13:50:58Z</dcterms:created>
  <dcterms:modified xsi:type="dcterms:W3CDTF">2022-12-31T05:51:15Z</dcterms:modified>
</cp:coreProperties>
</file>